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84" r:id="rId5"/>
    <p:sldId id="262" r:id="rId6"/>
    <p:sldId id="281" r:id="rId7"/>
    <p:sldId id="277" r:id="rId8"/>
    <p:sldId id="282" r:id="rId9"/>
    <p:sldId id="283" r:id="rId10"/>
    <p:sldId id="286" r:id="rId11"/>
    <p:sldId id="285" r:id="rId12"/>
    <p:sldId id="263" r:id="rId13"/>
    <p:sldId id="268" r:id="rId14"/>
    <p:sldId id="290" r:id="rId15"/>
    <p:sldId id="289" r:id="rId16"/>
    <p:sldId id="291" r:id="rId17"/>
    <p:sldId id="293" r:id="rId18"/>
    <p:sldId id="292" r:id="rId19"/>
    <p:sldId id="295" r:id="rId20"/>
    <p:sldId id="294" r:id="rId21"/>
    <p:sldId id="296" r:id="rId22"/>
    <p:sldId id="261" r:id="rId23"/>
    <p:sldId id="270" r:id="rId24"/>
    <p:sldId id="265" r:id="rId25"/>
    <p:sldId id="264" r:id="rId26"/>
    <p:sldId id="267" r:id="rId27"/>
    <p:sldId id="274" r:id="rId28"/>
    <p:sldId id="287" r:id="rId29"/>
    <p:sldId id="288" r:id="rId30"/>
    <p:sldId id="280" r:id="rId31"/>
    <p:sldId id="257" r:id="rId32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FF3F"/>
    <a:srgbClr val="FF6600"/>
    <a:srgbClr val="8D2F8A"/>
    <a:srgbClr val="147265"/>
    <a:srgbClr val="8B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8" autoAdjust="0"/>
    <p:restoredTop sz="93568" autoAdjust="0"/>
  </p:normalViewPr>
  <p:slideViewPr>
    <p:cSldViewPr snapToGrid="0" snapToObjects="1">
      <p:cViewPr varScale="1">
        <p:scale>
          <a:sx n="84" d="100"/>
          <a:sy n="84" d="100"/>
        </p:scale>
        <p:origin x="116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/>
              <a:t>https://www.who.int/gho/mental_health/suicide_rates_crude/en/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079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022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372533"/>
            <a:ext cx="4485955" cy="1668452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rgbClr val="62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Panorama Nacional de la Conducta Suicida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61790" y="2899676"/>
            <a:ext cx="4837235" cy="508000"/>
          </a:xfrm>
        </p:spPr>
        <p:txBody>
          <a:bodyPr>
            <a:normAutofit/>
          </a:bodyPr>
          <a:lstStyle/>
          <a:p>
            <a:r>
              <a:rPr lang="es-ES_tradnl" sz="1200" dirty="0"/>
              <a:t>Directora de Desarrollo de Modelos de Atención en Salud Mental</a:t>
            </a:r>
          </a:p>
          <a:p>
            <a:r>
              <a:rPr lang="es-ES_tradnl" sz="1200" b="1" dirty="0"/>
              <a:t>Secretariado Técnico del Consejo Nacional de Salud Mental</a:t>
            </a:r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245167"/>
            <a:ext cx="44859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/>
          <p:nvPr/>
        </p:nvSpPr>
        <p:spPr>
          <a:xfrm>
            <a:off x="4864897" y="2460879"/>
            <a:ext cx="3031023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950" dirty="0"/>
              <a:t>Mtra. Diana Tejadilla Orozco</a:t>
            </a:r>
          </a:p>
        </p:txBody>
      </p:sp>
      <p:pic>
        <p:nvPicPr>
          <p:cNvPr id="6" name="Picture 2" descr="Resultado de imagen de logo secretaría de salud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85" y="3664644"/>
            <a:ext cx="1373469" cy="3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471918" y="3698800"/>
            <a:ext cx="14376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dirty="0"/>
              <a:t>Marzo 4 y 5, 2021</a:t>
            </a:r>
            <a:endParaRPr lang="es-MX" sz="1350" dirty="0"/>
          </a:p>
        </p:txBody>
      </p:sp>
      <p:sp>
        <p:nvSpPr>
          <p:cNvPr id="9" name="Rectángulo 8"/>
          <p:cNvSpPr/>
          <p:nvPr/>
        </p:nvSpPr>
        <p:spPr>
          <a:xfrm>
            <a:off x="5660054" y="4193095"/>
            <a:ext cx="29633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050" dirty="0"/>
              <a:t>Comisión  Nacional del Deporte </a:t>
            </a:r>
          </a:p>
          <a:p>
            <a:pPr algn="r"/>
            <a:r>
              <a:rPr lang="es-ES_tradnl" sz="1050" dirty="0"/>
              <a:t>Ixtapa, Zihuatanejo – Gurrero-MX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Rectángulo redondeado"/>
          <p:cNvSpPr/>
          <p:nvPr/>
        </p:nvSpPr>
        <p:spPr>
          <a:xfrm>
            <a:off x="402778" y="1572255"/>
            <a:ext cx="4095208" cy="2566783"/>
          </a:xfrm>
          <a:prstGeom prst="roundRect">
            <a:avLst>
              <a:gd name="adj" fmla="val 10000"/>
            </a:avLst>
          </a:prstGeom>
          <a:noFill/>
          <a:ln>
            <a:solidFill>
              <a:srgbClr val="99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19 Rectángulo"/>
          <p:cNvSpPr/>
          <p:nvPr/>
        </p:nvSpPr>
        <p:spPr>
          <a:xfrm>
            <a:off x="590458" y="1912207"/>
            <a:ext cx="969113" cy="3499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anchor="ctr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s-ES" sz="2100" b="1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Causa:</a:t>
            </a:r>
            <a:endParaRPr lang="es-ES" sz="2100" i="1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15 Rectángulo redondeado"/>
          <p:cNvSpPr/>
          <p:nvPr/>
        </p:nvSpPr>
        <p:spPr>
          <a:xfrm>
            <a:off x="4622870" y="1572255"/>
            <a:ext cx="4112125" cy="2566783"/>
          </a:xfrm>
          <a:prstGeom prst="roundRect">
            <a:avLst>
              <a:gd name="adj" fmla="val 10000"/>
            </a:avLst>
          </a:prstGeom>
          <a:noFill/>
          <a:ln>
            <a:solidFill>
              <a:srgbClr val="99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>
            <a:off x="834148" y="2470239"/>
            <a:ext cx="32324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No ser comido</a:t>
            </a:r>
          </a:p>
          <a:p>
            <a:pPr marL="685800" lvl="1" indent="-34290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Disponer de alimentos</a:t>
            </a:r>
          </a:p>
          <a:p>
            <a:pPr marL="685800" lvl="1" indent="-34290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Defender territorio</a:t>
            </a:r>
          </a:p>
          <a:p>
            <a:pPr marL="685800" lvl="1" indent="-342900">
              <a:buClr>
                <a:srgbClr val="00FF00"/>
              </a:buClr>
              <a:buFont typeface="Wingdings" panose="05000000000000000000" pitchFamily="2" charset="2"/>
              <a:buChar char="ü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Transmitir genes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04204" y="897032"/>
            <a:ext cx="1892354" cy="438582"/>
          </a:xfrm>
          <a:prstGeom prst="rect">
            <a:avLst/>
          </a:prstGeom>
          <a:solidFill>
            <a:srgbClr val="691B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5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Episódico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97389" y="2470238"/>
            <a:ext cx="28648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Úlcera</a:t>
            </a:r>
          </a:p>
          <a:p>
            <a:pPr marL="685800" lvl="1" indent="-3429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Hipertensión</a:t>
            </a:r>
          </a:p>
          <a:p>
            <a:pPr marL="685800" lvl="1" indent="-3429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Muerte neuronal</a:t>
            </a:r>
          </a:p>
          <a:p>
            <a:pPr marL="685800" lvl="1" indent="-342900" algn="just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1950" i="1" dirty="0">
                <a:ea typeface="Calibri" pitchFamily="34" charset="0"/>
                <a:cs typeface="Calibri" pitchFamily="34" charset="0"/>
              </a:rPr>
              <a:t>Cardiopatías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83645" y="898084"/>
            <a:ext cx="1892354" cy="438582"/>
          </a:xfrm>
          <a:prstGeom prst="rect">
            <a:avLst/>
          </a:prstGeom>
          <a:solidFill>
            <a:srgbClr val="691B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50" b="1" dirty="0">
                <a:solidFill>
                  <a:schemeClr val="bg1"/>
                </a:solidFill>
                <a:latin typeface="Montserrat SemiBold" panose="00000700000000000000" pitchFamily="2" charset="0"/>
              </a:rPr>
              <a:t>Crónico</a:t>
            </a:r>
          </a:p>
        </p:txBody>
      </p:sp>
      <p:sp>
        <p:nvSpPr>
          <p:cNvPr id="12" name="19 Rectángulo"/>
          <p:cNvSpPr/>
          <p:nvPr/>
        </p:nvSpPr>
        <p:spPr>
          <a:xfrm>
            <a:off x="1485078" y="1879959"/>
            <a:ext cx="2890174" cy="41444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anchor="ctr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s-ES" sz="195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hambre, escape, apareo</a:t>
            </a:r>
            <a:endParaRPr lang="es-ES" sz="1950" i="1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19 Rectángulo"/>
          <p:cNvSpPr/>
          <p:nvPr/>
        </p:nvSpPr>
        <p:spPr>
          <a:xfrm>
            <a:off x="4768393" y="1912207"/>
            <a:ext cx="969113" cy="34995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anchor="ctr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s-ES" sz="2100" b="1" i="1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Causa:</a:t>
            </a:r>
            <a:endParaRPr lang="es-ES" sz="2100" i="1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19 Rectángulo"/>
          <p:cNvSpPr/>
          <p:nvPr/>
        </p:nvSpPr>
        <p:spPr>
          <a:xfrm>
            <a:off x="5570026" y="1879959"/>
            <a:ext cx="3071981" cy="41444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anchor="ctr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s-ES" sz="195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maltrato, pobreza, jerarquías</a:t>
            </a:r>
            <a:endParaRPr lang="es-ES" sz="1950" i="1" dirty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Normal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Anormal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1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ómo lidiar con la ansiedad y el estrés? - AS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/>
          <a:stretch/>
        </p:blipFill>
        <p:spPr bwMode="auto">
          <a:xfrm>
            <a:off x="0" y="615128"/>
            <a:ext cx="9143999" cy="45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Estrés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 err="1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Andiedad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30022" y="2866397"/>
            <a:ext cx="2765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Estrés</a:t>
            </a:r>
          </a:p>
          <a:p>
            <a:pPr algn="r"/>
            <a:r>
              <a:rPr lang="es-ES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R</a:t>
            </a:r>
            <a:r>
              <a:rPr lang="es-ES" dirty="0">
                <a:ea typeface="Calibri" pitchFamily="34" charset="0"/>
                <a:cs typeface="Calibri" pitchFamily="34" charset="0"/>
              </a:rPr>
              <a:t>espuesta adaptativa ante algo concreto</a:t>
            </a:r>
          </a:p>
          <a:p>
            <a:pPr algn="r"/>
            <a:r>
              <a:rPr lang="es-ES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S</a:t>
            </a:r>
            <a:r>
              <a:rPr lang="es-ES" dirty="0">
                <a:ea typeface="Calibri" pitchFamily="34" charset="0"/>
                <a:cs typeface="Calibri" pitchFamily="34" charset="0"/>
              </a:rPr>
              <a:t>e genera en el presente</a:t>
            </a:r>
          </a:p>
          <a:p>
            <a:pPr algn="r"/>
            <a:r>
              <a:rPr lang="es-ES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T</a:t>
            </a:r>
            <a:r>
              <a:rPr lang="es-ES" dirty="0">
                <a:ea typeface="Calibri" pitchFamily="34" charset="0"/>
                <a:cs typeface="Calibri" pitchFamily="34" charset="0"/>
              </a:rPr>
              <a:t>ermina con la situación estresante </a:t>
            </a:r>
            <a:endParaRPr lang="es-MX" dirty="0"/>
          </a:p>
        </p:txBody>
      </p:sp>
      <p:sp>
        <p:nvSpPr>
          <p:cNvPr id="23" name="Rectángulo 22"/>
          <p:cNvSpPr/>
          <p:nvPr/>
        </p:nvSpPr>
        <p:spPr>
          <a:xfrm>
            <a:off x="5724807" y="2866397"/>
            <a:ext cx="2765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Ansiedad</a:t>
            </a:r>
          </a:p>
          <a:p>
            <a:r>
              <a:rPr lang="es-ES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R</a:t>
            </a:r>
            <a:r>
              <a:rPr lang="es-ES" dirty="0">
                <a:ea typeface="Calibri" pitchFamily="34" charset="0"/>
                <a:cs typeface="Calibri" pitchFamily="34" charset="0"/>
              </a:rPr>
              <a:t>espuesta adaptativa ante algo concreto o general</a:t>
            </a:r>
          </a:p>
          <a:p>
            <a:r>
              <a:rPr lang="es-ES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S</a:t>
            </a:r>
            <a:r>
              <a:rPr lang="es-ES" dirty="0">
                <a:ea typeface="Calibri" pitchFamily="34" charset="0"/>
                <a:cs typeface="Calibri" pitchFamily="34" charset="0"/>
              </a:rPr>
              <a:t>e genera en una situación mantenida en el tiempo</a:t>
            </a:r>
          </a:p>
          <a:p>
            <a:r>
              <a:rPr lang="es-ES" dirty="0">
                <a:solidFill>
                  <a:srgbClr val="FF0000"/>
                </a:solidFill>
                <a:cs typeface="Calibri" pitchFamily="34" charset="0"/>
              </a:rPr>
              <a:t>N</a:t>
            </a:r>
            <a:r>
              <a:rPr lang="es-ES" dirty="0">
                <a:cs typeface="Calibri" pitchFamily="34" charset="0"/>
              </a:rPr>
              <a:t>o encuentra final</a:t>
            </a:r>
            <a:endParaRPr lang="es-MX" dirty="0"/>
          </a:p>
        </p:txBody>
      </p:sp>
      <p:pic>
        <p:nvPicPr>
          <p:cNvPr id="24" name="Picture 8" descr="Néctar de Abeja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4" y="1386924"/>
            <a:ext cx="1377257" cy="10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Nube 24"/>
          <p:cNvSpPr/>
          <p:nvPr/>
        </p:nvSpPr>
        <p:spPr>
          <a:xfrm>
            <a:off x="5860314" y="615128"/>
            <a:ext cx="2551288" cy="1778430"/>
          </a:xfrm>
          <a:prstGeom prst="clou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26" name="Picture 8" descr="Néctar de Abeja PNG transparente - Stic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64" y="925221"/>
            <a:ext cx="1377257" cy="10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ipse 26"/>
          <p:cNvSpPr/>
          <p:nvPr/>
        </p:nvSpPr>
        <p:spPr>
          <a:xfrm>
            <a:off x="5792307" y="1005645"/>
            <a:ext cx="189000" cy="189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8" name="Elipse 27"/>
          <p:cNvSpPr/>
          <p:nvPr/>
        </p:nvSpPr>
        <p:spPr>
          <a:xfrm>
            <a:off x="5562659" y="949566"/>
            <a:ext cx="135000" cy="135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9" name="Elipse 28"/>
          <p:cNvSpPr/>
          <p:nvPr/>
        </p:nvSpPr>
        <p:spPr>
          <a:xfrm>
            <a:off x="5371811" y="937535"/>
            <a:ext cx="81000" cy="81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26904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Conducta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Suicida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8874" y="3301256"/>
            <a:ext cx="1910355" cy="131984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dirty="0">
                <a:solidFill>
                  <a:srgbClr val="C00000"/>
                </a:solidFill>
              </a:rPr>
              <a:t>Autolesión: </a:t>
            </a:r>
          </a:p>
          <a:p>
            <a:pPr marL="34290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u="sng" dirty="0"/>
              <a:t>Conducta</a:t>
            </a:r>
            <a:r>
              <a:rPr lang="es-MX" sz="1200" dirty="0"/>
              <a:t> asociada a una lesión </a:t>
            </a:r>
            <a:r>
              <a:rPr lang="es-MX" sz="1200" dirty="0" err="1"/>
              <a:t>autoinfligida</a:t>
            </a:r>
            <a:r>
              <a:rPr lang="es-MX" sz="1200" dirty="0"/>
              <a:t> </a:t>
            </a:r>
            <a:r>
              <a:rPr lang="es-MX" sz="1200" b="1" i="1" u="sng" dirty="0"/>
              <a:t>sin</a:t>
            </a:r>
            <a:r>
              <a:rPr lang="es-MX" sz="1200" dirty="0"/>
              <a:t> intención de lograr la muerte (aliviar un dolor emocional).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71745" y="3301256"/>
            <a:ext cx="1415056" cy="10895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buSzPts val="2700"/>
            </a:pPr>
            <a:r>
              <a:rPr lang="es-MX" sz="1200" b="1" dirty="0">
                <a:solidFill>
                  <a:srgbClr val="C00000"/>
                </a:solidFill>
              </a:rPr>
              <a:t>Suicidio</a:t>
            </a:r>
            <a:r>
              <a:rPr lang="es-MX" sz="1200" dirty="0"/>
              <a:t>: 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buSzPts val="2700"/>
            </a:pPr>
            <a:r>
              <a:rPr lang="es-MX" sz="1200" b="1" u="sng" dirty="0"/>
              <a:t>Muerte</a:t>
            </a:r>
            <a:r>
              <a:rPr lang="es-MX" sz="1200" dirty="0"/>
              <a:t> causada por la conducta de daño </a:t>
            </a:r>
            <a:r>
              <a:rPr lang="es-MX" sz="1200" dirty="0" err="1"/>
              <a:t>autoinfligido</a:t>
            </a:r>
            <a:r>
              <a:rPr lang="es-MX" sz="1200" dirty="0"/>
              <a:t> con la intención de morir.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0655" y="3301256"/>
            <a:ext cx="1810745" cy="12557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dirty="0">
                <a:solidFill>
                  <a:srgbClr val="C00000"/>
                </a:solidFill>
              </a:rPr>
              <a:t>Ideación suicida: </a:t>
            </a:r>
            <a:r>
              <a:rPr lang="es-MX" sz="1200" b="1" u="sng" dirty="0"/>
              <a:t>Pensamiento</a:t>
            </a:r>
            <a:r>
              <a:rPr lang="es-MX" sz="1200" dirty="0"/>
              <a:t> recurrentes asociados al deseo e intención de morir/lograr la propia muerte.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89281" y="3301256"/>
            <a:ext cx="1493564" cy="98745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dirty="0">
                <a:solidFill>
                  <a:srgbClr val="C00000"/>
                </a:solidFill>
              </a:rPr>
              <a:t>Intento de suicidio</a:t>
            </a:r>
            <a:r>
              <a:rPr lang="es-MX" sz="1200" dirty="0">
                <a:solidFill>
                  <a:srgbClr val="C00000"/>
                </a:solidFill>
              </a:rPr>
              <a:t>: </a:t>
            </a:r>
          </a:p>
          <a:p>
            <a:pPr lvl="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u="sng" dirty="0"/>
              <a:t>Conducta</a:t>
            </a:r>
            <a:r>
              <a:rPr lang="es-MX" sz="1200" dirty="0"/>
              <a:t> asociada a una lesión </a:t>
            </a:r>
            <a:r>
              <a:rPr lang="es-MX" sz="1200" dirty="0" err="1"/>
              <a:t>autoinfligida</a:t>
            </a:r>
            <a:r>
              <a:rPr lang="es-MX" sz="1200" dirty="0"/>
              <a:t> </a:t>
            </a:r>
            <a:r>
              <a:rPr lang="es-MX" sz="1200" b="1" dirty="0"/>
              <a:t>con</a:t>
            </a:r>
            <a:r>
              <a:rPr lang="es-MX" sz="1200" dirty="0"/>
              <a:t> la intención de morir.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2819" y="3301256"/>
            <a:ext cx="2107562" cy="12557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>
              <a:lnSpc>
                <a:spcPct val="90000"/>
              </a:lnSpc>
              <a:spcBef>
                <a:spcPts val="540"/>
              </a:spcBef>
              <a:buClr>
                <a:srgbClr val="C00000"/>
              </a:buClr>
              <a:buSzPts val="2700"/>
            </a:pPr>
            <a:r>
              <a:rPr lang="es-MX" sz="1200" b="1" dirty="0">
                <a:solidFill>
                  <a:srgbClr val="C00000"/>
                </a:solidFill>
              </a:rPr>
              <a:t>Plan suicida: </a:t>
            </a:r>
            <a:r>
              <a:rPr lang="es-MX" sz="1200" b="1" u="sng" dirty="0"/>
              <a:t>Pensamiento</a:t>
            </a:r>
            <a:r>
              <a:rPr lang="es-MX" sz="1200" dirty="0"/>
              <a:t> asociado al intento de terminar con su vida a partir de una </a:t>
            </a:r>
            <a:r>
              <a:rPr lang="es-MX" sz="1200" b="1" dirty="0"/>
              <a:t>serie de pasos organizados </a:t>
            </a:r>
            <a:r>
              <a:rPr lang="es-MX" sz="1200" dirty="0"/>
              <a:t>para ejecutar dicha conducta.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227855" y="925318"/>
            <a:ext cx="0" cy="224561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507142" y="961710"/>
            <a:ext cx="1441425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FFFFFF"/>
                </a:solidFill>
              </a:rPr>
              <a:t>Propósito de Muerte</a:t>
            </a:r>
          </a:p>
        </p:txBody>
      </p:sp>
      <p:sp>
        <p:nvSpPr>
          <p:cNvPr id="12" name="Triángulo rectángulo 11"/>
          <p:cNvSpPr/>
          <p:nvPr/>
        </p:nvSpPr>
        <p:spPr>
          <a:xfrm flipH="1">
            <a:off x="658367" y="813549"/>
            <a:ext cx="6524476" cy="2357388"/>
          </a:xfrm>
          <a:prstGeom prst="rtTriangl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6000">
                <a:srgbClr val="FF6600"/>
              </a:gs>
              <a:gs pos="100000">
                <a:schemeClr val="bg1">
                  <a:lumMod val="95000"/>
                </a:schemeClr>
              </a:gs>
            </a:gsLst>
            <a:lin ang="12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dirty="0">
                <a:solidFill>
                  <a:srgbClr val="FFFFFF"/>
                </a:solidFill>
              </a:rPr>
              <a:t>Conducta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71745" y="788735"/>
            <a:ext cx="1415056" cy="238220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FFFF"/>
                </a:solidFill>
              </a:rPr>
              <a:t>Muerte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8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Mundo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Suicidio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2" name="Google Shape;6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3424" y="583924"/>
            <a:ext cx="6049099" cy="414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/>
          <p:cNvPicPr>
            <a:picLocks noChangeArrowheads="1"/>
          </p:cNvPicPr>
          <p:nvPr/>
        </p:nvPicPr>
        <p:blipFill>
          <a:blip r:embed="rId3" cstate="print"/>
          <a:srcRect l="23991" t="11940" r="32806" b="6250"/>
          <a:stretch>
            <a:fillRect/>
          </a:stretch>
        </p:blipFill>
        <p:spPr bwMode="auto">
          <a:xfrm rot="20281477">
            <a:off x="402231" y="1658284"/>
            <a:ext cx="1402664" cy="17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/>
          <p:nvPr/>
        </p:nvSpPr>
        <p:spPr>
          <a:xfrm>
            <a:off x="7745106" y="2107311"/>
            <a:ext cx="1256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Prevención del Suicidio, un Imperativo Global. OMS-OPS, 2014</a:t>
            </a:r>
          </a:p>
        </p:txBody>
      </p:sp>
    </p:spTree>
    <p:extLst>
      <p:ext uri="{BB962C8B-B14F-4D97-AF65-F5344CB8AC3E}">
        <p14:creationId xmlns:p14="http://schemas.microsoft.com/office/powerpoint/2010/main" val="199679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38913" y="4829635"/>
            <a:ext cx="8503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Suicide </a:t>
            </a:r>
            <a:r>
              <a:rPr lang="es-MX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Rates</a:t>
            </a:r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(100,000 </a:t>
            </a:r>
            <a:r>
              <a:rPr lang="es-MX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population</a:t>
            </a:r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). OMS, 2016</a:t>
            </a:r>
          </a:p>
        </p:txBody>
      </p:sp>
    </p:spTree>
    <p:extLst>
      <p:ext uri="{BB962C8B-B14F-4D97-AF65-F5344CB8AC3E}">
        <p14:creationId xmlns:p14="http://schemas.microsoft.com/office/powerpoint/2010/main" val="263187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Tasa de Mortalidad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México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Image" descr="Image"/>
          <p:cNvPicPr>
            <a:picLocks noChangeAspect="1"/>
          </p:cNvPicPr>
          <p:nvPr/>
        </p:nvPicPr>
        <p:blipFill rotWithShape="1">
          <a:blip r:embed="rId2"/>
          <a:srcRect t="49603"/>
          <a:stretch/>
        </p:blipFill>
        <p:spPr>
          <a:xfrm>
            <a:off x="58189" y="804404"/>
            <a:ext cx="9034272" cy="38009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863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Tasa de Mortalidad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México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792" t="17894" r="68429" b="7055"/>
          <a:stretch/>
        </p:blipFill>
        <p:spPr>
          <a:xfrm rot="16200000">
            <a:off x="2528960" y="-1852542"/>
            <a:ext cx="408608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/>
          <p:cNvPicPr>
            <a:picLocks noChangeAspect="1"/>
          </p:cNvPicPr>
          <p:nvPr/>
        </p:nvPicPr>
        <p:blipFill rotWithShape="1">
          <a:blip r:embed="rId3"/>
          <a:srcRect t="10502"/>
          <a:stretch/>
        </p:blipFill>
        <p:spPr>
          <a:xfrm>
            <a:off x="160504" y="726021"/>
            <a:ext cx="8846819" cy="424952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2"/>
          <p:cNvSpPr txBox="1"/>
          <p:nvPr/>
        </p:nvSpPr>
        <p:spPr>
          <a:xfrm>
            <a:off x="438913" y="4829635"/>
            <a:ext cx="8503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Comunicado de Prensa. INEGI, 2018.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2237" y="104343"/>
            <a:ext cx="8610595" cy="475766"/>
          </a:xfrm>
        </p:spPr>
        <p:txBody>
          <a:bodyPr>
            <a:noAutofit/>
          </a:bodyPr>
          <a:lstStyle/>
          <a:p>
            <a:pPr algn="r"/>
            <a:r>
              <a:rPr lang="es-ES" sz="2250" dirty="0">
                <a:solidFill>
                  <a:srgbClr val="62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Evolución Suicidios </a:t>
            </a:r>
            <a:r>
              <a:rPr lang="es-E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</a:t>
            </a:r>
            <a:r>
              <a:rPr lang="es-ES" sz="2250" dirty="0">
                <a:solidFill>
                  <a:srgbClr val="62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México</a:t>
            </a:r>
            <a:endParaRPr lang="es-MX" sz="2250" dirty="0">
              <a:solidFill>
                <a:srgbClr val="62113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98" y="85919"/>
            <a:ext cx="747246" cy="7457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39" y="97252"/>
            <a:ext cx="1118200" cy="7309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4304" t="3452" r="48663" b="1186"/>
          <a:stretch/>
        </p:blipFill>
        <p:spPr>
          <a:xfrm flipH="1">
            <a:off x="8757482" y="3217600"/>
            <a:ext cx="347945" cy="6559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58100" t="3883" r="7812"/>
          <a:stretch/>
        </p:blipFill>
        <p:spPr>
          <a:xfrm flipH="1">
            <a:off x="8757123" y="1110341"/>
            <a:ext cx="250200" cy="6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Mundo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Suicidio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 rotWithShape="1">
          <a:blip r:embed="rId2"/>
          <a:srcRect t="10502"/>
          <a:stretch/>
        </p:blipFill>
        <p:spPr>
          <a:xfrm>
            <a:off x="1" y="641100"/>
            <a:ext cx="9144000" cy="45023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2"/>
          <p:cNvSpPr txBox="1"/>
          <p:nvPr/>
        </p:nvSpPr>
        <p:spPr>
          <a:xfrm>
            <a:off x="320040" y="4830762"/>
            <a:ext cx="8503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Comunicado de Prensa. INEGI, 2018.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304" t="3452" r="48663" b="1186"/>
          <a:stretch/>
        </p:blipFill>
        <p:spPr>
          <a:xfrm flipH="1">
            <a:off x="8770949" y="3259680"/>
            <a:ext cx="347945" cy="6559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58100" t="3883" r="7812"/>
          <a:stretch/>
        </p:blipFill>
        <p:spPr>
          <a:xfrm flipH="1">
            <a:off x="8770949" y="1058039"/>
            <a:ext cx="250200" cy="6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438913" y="4829635"/>
            <a:ext cx="8503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Prevención del Suicidio, un Imperativo Global. OMS-OPS, 2014 / Comunicado de Prensa. INEGI, 2018.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2237" y="104343"/>
            <a:ext cx="8610595" cy="475766"/>
          </a:xfrm>
        </p:spPr>
        <p:txBody>
          <a:bodyPr>
            <a:noAutofit/>
          </a:bodyPr>
          <a:lstStyle/>
          <a:p>
            <a:pPr algn="r"/>
            <a:r>
              <a:rPr lang="es-ES" sz="2250" dirty="0">
                <a:solidFill>
                  <a:srgbClr val="62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 Cada 10 Suicidios </a:t>
            </a:r>
            <a:r>
              <a:rPr lang="es-E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</a:t>
            </a:r>
            <a:r>
              <a:rPr lang="es-ES" sz="2250" dirty="0">
                <a:solidFill>
                  <a:srgbClr val="6211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México</a:t>
            </a:r>
            <a:endParaRPr lang="es-MX" sz="2250" dirty="0">
              <a:solidFill>
                <a:srgbClr val="621132"/>
              </a:solidFill>
            </a:endParaRPr>
          </a:p>
        </p:txBody>
      </p:sp>
      <p:pic>
        <p:nvPicPr>
          <p:cNvPr id="3076" name="Picture 4" descr="thum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5" y="626228"/>
            <a:ext cx="6117336" cy="415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ágrima 17"/>
          <p:cNvSpPr/>
          <p:nvPr/>
        </p:nvSpPr>
        <p:spPr>
          <a:xfrm>
            <a:off x="6475907" y="758311"/>
            <a:ext cx="1988820" cy="1913381"/>
          </a:xfrm>
          <a:prstGeom prst="teardrop">
            <a:avLst/>
          </a:prstGeom>
          <a:solidFill>
            <a:srgbClr val="A32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FFFF"/>
                </a:solidFill>
              </a:rPr>
              <a:t>3.7%</a:t>
            </a:r>
          </a:p>
          <a:p>
            <a:pPr algn="ctr"/>
            <a:r>
              <a:rPr lang="es-MX" sz="1950" dirty="0">
                <a:solidFill>
                  <a:srgbClr val="FFFFFF"/>
                </a:solidFill>
              </a:rPr>
              <a:t>Suicidio</a:t>
            </a:r>
          </a:p>
        </p:txBody>
      </p:sp>
      <p:sp>
        <p:nvSpPr>
          <p:cNvPr id="3" name="Elipse 2"/>
          <p:cNvSpPr/>
          <p:nvPr/>
        </p:nvSpPr>
        <p:spPr>
          <a:xfrm>
            <a:off x="836759" y="1672859"/>
            <a:ext cx="2430000" cy="243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Elipse 13"/>
          <p:cNvSpPr/>
          <p:nvPr/>
        </p:nvSpPr>
        <p:spPr>
          <a:xfrm>
            <a:off x="3475871" y="1672859"/>
            <a:ext cx="2430000" cy="243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4304" t="3452" r="48663" b="1186"/>
          <a:stretch/>
        </p:blipFill>
        <p:spPr>
          <a:xfrm flipH="1">
            <a:off x="5006341" y="2427420"/>
            <a:ext cx="581015" cy="10954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58100" t="3883" r="7812"/>
          <a:stretch/>
        </p:blipFill>
        <p:spPr>
          <a:xfrm flipH="1">
            <a:off x="2400940" y="2427420"/>
            <a:ext cx="420656" cy="110290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09340" y="2434918"/>
            <a:ext cx="526106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250" b="1" dirty="0"/>
              <a:t>8</a:t>
            </a:r>
            <a:endParaRPr lang="es-MX" sz="5250" dirty="0"/>
          </a:p>
        </p:txBody>
      </p:sp>
      <p:sp>
        <p:nvSpPr>
          <p:cNvPr id="7" name="Flecha derecha 6"/>
          <p:cNvSpPr/>
          <p:nvPr/>
        </p:nvSpPr>
        <p:spPr>
          <a:xfrm>
            <a:off x="1834791" y="2706122"/>
            <a:ext cx="361333" cy="36347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9" name="Flecha derecha 18"/>
          <p:cNvSpPr/>
          <p:nvPr/>
        </p:nvSpPr>
        <p:spPr>
          <a:xfrm>
            <a:off x="4507159" y="2706122"/>
            <a:ext cx="361333" cy="36347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0" name="Rectángulo 19"/>
          <p:cNvSpPr/>
          <p:nvPr/>
        </p:nvSpPr>
        <p:spPr>
          <a:xfrm>
            <a:off x="3843579" y="2449276"/>
            <a:ext cx="526106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250" b="1" dirty="0"/>
              <a:t>2</a:t>
            </a:r>
            <a:endParaRPr lang="es-MX" sz="5250" dirty="0"/>
          </a:p>
        </p:txBody>
      </p:sp>
    </p:spTree>
    <p:extLst>
      <p:ext uri="{BB962C8B-B14F-4D97-AF65-F5344CB8AC3E}">
        <p14:creationId xmlns:p14="http://schemas.microsoft.com/office/powerpoint/2010/main" val="319275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Salud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OMS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ounded Rectangle 1"/>
          <p:cNvSpPr/>
          <p:nvPr/>
        </p:nvSpPr>
        <p:spPr>
          <a:xfrm>
            <a:off x="1920647" y="1220627"/>
            <a:ext cx="5750153" cy="2744010"/>
          </a:xfrm>
          <a:prstGeom prst="roundRect">
            <a:avLst/>
          </a:prstGeom>
          <a:noFill/>
          <a:ln w="19050">
            <a:solidFill>
              <a:srgbClr val="5C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rgbClr val="000000"/>
                </a:solidFill>
                <a:latin typeface="Montserrat Medium" panose="00000600000000000000" pitchFamily="2" charset="0"/>
              </a:rPr>
              <a:t>Estado de completo bienestar </a:t>
            </a:r>
            <a:r>
              <a:rPr lang="es-MX" sz="2800" dirty="0">
                <a:solidFill>
                  <a:srgbClr val="008000"/>
                </a:solidFill>
                <a:latin typeface="Montserrat Medium" panose="00000600000000000000" pitchFamily="2" charset="0"/>
              </a:rPr>
              <a:t>físico</a:t>
            </a:r>
            <a:r>
              <a:rPr lang="es-MX" sz="2800" dirty="0">
                <a:solidFill>
                  <a:srgbClr val="000000"/>
                </a:solidFill>
                <a:latin typeface="Montserrat Medium" panose="00000600000000000000" pitchFamily="2" charset="0"/>
              </a:rPr>
              <a:t>,</a:t>
            </a:r>
            <a:r>
              <a:rPr lang="es-MX" sz="2800" dirty="0">
                <a:solidFill>
                  <a:srgbClr val="333333"/>
                </a:solidFill>
                <a:latin typeface="Montserrat Medium" panose="00000600000000000000" pitchFamily="2" charset="0"/>
              </a:rPr>
              <a:t> </a:t>
            </a:r>
            <a:r>
              <a:rPr lang="es-MX" sz="2800" dirty="0">
                <a:solidFill>
                  <a:srgbClr val="000090"/>
                </a:solidFill>
                <a:latin typeface="Montserrat Medium" panose="00000600000000000000" pitchFamily="2" charset="0"/>
              </a:rPr>
              <a:t>mental</a:t>
            </a:r>
            <a:r>
              <a:rPr lang="es-MX" sz="2800" dirty="0">
                <a:solidFill>
                  <a:srgbClr val="333333"/>
                </a:solidFill>
                <a:latin typeface="Montserrat Medium" panose="00000600000000000000" pitchFamily="2" charset="0"/>
              </a:rPr>
              <a:t> </a:t>
            </a:r>
            <a:r>
              <a:rPr lang="es-MX" sz="2800" dirty="0">
                <a:solidFill>
                  <a:srgbClr val="000000"/>
                </a:solidFill>
                <a:latin typeface="Montserrat Medium" panose="00000600000000000000" pitchFamily="2" charset="0"/>
              </a:rPr>
              <a:t>y</a:t>
            </a:r>
            <a:r>
              <a:rPr lang="es-MX" sz="2800" dirty="0">
                <a:solidFill>
                  <a:srgbClr val="333333"/>
                </a:solidFill>
                <a:latin typeface="Montserrat Medium" panose="00000600000000000000" pitchFamily="2" charset="0"/>
              </a:rPr>
              <a:t> </a:t>
            </a:r>
            <a:r>
              <a:rPr lang="es-MX" sz="2800" dirty="0">
                <a:solidFill>
                  <a:srgbClr val="FF3300"/>
                </a:solidFill>
                <a:latin typeface="Montserrat Medium" panose="00000600000000000000" pitchFamily="2" charset="0"/>
              </a:rPr>
              <a:t>social</a:t>
            </a:r>
            <a:r>
              <a:rPr lang="es-MX" sz="2800" dirty="0">
                <a:solidFill>
                  <a:srgbClr val="000000"/>
                </a:solidFill>
                <a:latin typeface="Montserrat Medium" panose="00000600000000000000" pitchFamily="2" charset="0"/>
              </a:rPr>
              <a:t>, y no solamente la ausencia de afecciones o enfermedades.</a:t>
            </a:r>
            <a:endParaRPr lang="es-MX" sz="2800" dirty="0">
              <a:solidFill>
                <a:srgbClr val="FF8000"/>
              </a:solidFill>
              <a:latin typeface="Montserrat Medium" panose="00000600000000000000" pitchFamily="2" charset="0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401981" y="1923519"/>
            <a:ext cx="1246331" cy="1138680"/>
            <a:chOff x="184561" y="840280"/>
            <a:chExt cx="1406738" cy="1285232"/>
          </a:xfrm>
        </p:grpSpPr>
        <p:sp>
          <p:nvSpPr>
            <p:cNvPr id="9" name="Oval 21"/>
            <p:cNvSpPr/>
            <p:nvPr/>
          </p:nvSpPr>
          <p:spPr>
            <a:xfrm>
              <a:off x="257106" y="840280"/>
              <a:ext cx="1271867" cy="128523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5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5"/>
            <p:cNvSpPr/>
            <p:nvPr/>
          </p:nvSpPr>
          <p:spPr>
            <a:xfrm>
              <a:off x="184561" y="1240348"/>
              <a:ext cx="1406738" cy="442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949" b="1" dirty="0">
                  <a:solidFill>
                    <a:srgbClr val="FFFFFF"/>
                  </a:solidFill>
                </a:rPr>
                <a:t>Salud</a:t>
              </a:r>
              <a:endParaRPr lang="en-US" sz="1949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6" descr="Logoti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305683"/>
            <a:ext cx="923934" cy="8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214678" y="4411255"/>
            <a:ext cx="24561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600" i="1" dirty="0">
                <a:latin typeface="Montserrat" panose="00000500000000000000" pitchFamily="2" charset="0"/>
              </a:rPr>
              <a:t>Constitución de la Organización Mundial de la Salud, 1948</a:t>
            </a:r>
            <a:endParaRPr lang="en-US" sz="600" i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2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10 Suicidios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México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4615999"/>
            <a:ext cx="6457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Prevención del Suicidio, un Imperativo Global. OMS-OPS, 2014 / Comunicado de Prensa. INEGI, 2018.</a:t>
            </a:r>
          </a:p>
        </p:txBody>
      </p:sp>
      <p:pic>
        <p:nvPicPr>
          <p:cNvPr id="5" name="Picture 4" descr="thum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" y="215900"/>
            <a:ext cx="6720760" cy="45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ágrima 5"/>
          <p:cNvSpPr/>
          <p:nvPr/>
        </p:nvSpPr>
        <p:spPr>
          <a:xfrm>
            <a:off x="6475907" y="758311"/>
            <a:ext cx="1988820" cy="1913381"/>
          </a:xfrm>
          <a:prstGeom prst="teardrop">
            <a:avLst/>
          </a:prstGeom>
          <a:solidFill>
            <a:srgbClr val="A32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FFFF"/>
                </a:solidFill>
              </a:rPr>
              <a:t>3.7%</a:t>
            </a:r>
          </a:p>
          <a:p>
            <a:pPr algn="ctr"/>
            <a:r>
              <a:rPr lang="es-MX" sz="1950" dirty="0">
                <a:solidFill>
                  <a:srgbClr val="FFFFFF"/>
                </a:solidFill>
              </a:rPr>
              <a:t>Suicidio</a:t>
            </a:r>
          </a:p>
        </p:txBody>
      </p:sp>
      <p:sp>
        <p:nvSpPr>
          <p:cNvPr id="7" name="Elipse 6"/>
          <p:cNvSpPr/>
          <p:nvPr/>
        </p:nvSpPr>
        <p:spPr>
          <a:xfrm>
            <a:off x="836759" y="1672859"/>
            <a:ext cx="2430000" cy="243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Elipse 7"/>
          <p:cNvSpPr/>
          <p:nvPr/>
        </p:nvSpPr>
        <p:spPr>
          <a:xfrm>
            <a:off x="3475871" y="1672859"/>
            <a:ext cx="2430000" cy="2430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4304" t="3452" r="48663" b="1186"/>
          <a:stretch/>
        </p:blipFill>
        <p:spPr>
          <a:xfrm flipH="1">
            <a:off x="5006341" y="2427420"/>
            <a:ext cx="581015" cy="10954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8100" t="3883" r="7812"/>
          <a:stretch/>
        </p:blipFill>
        <p:spPr>
          <a:xfrm flipH="1">
            <a:off x="2400940" y="2427420"/>
            <a:ext cx="420656" cy="110290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209340" y="2434918"/>
            <a:ext cx="526106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250" b="1" dirty="0"/>
              <a:t>8</a:t>
            </a:r>
            <a:endParaRPr lang="es-MX" sz="5250" dirty="0"/>
          </a:p>
        </p:txBody>
      </p:sp>
      <p:sp>
        <p:nvSpPr>
          <p:cNvPr id="12" name="Flecha derecha 11"/>
          <p:cNvSpPr/>
          <p:nvPr/>
        </p:nvSpPr>
        <p:spPr>
          <a:xfrm>
            <a:off x="1834791" y="2706122"/>
            <a:ext cx="361333" cy="36347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Flecha derecha 12"/>
          <p:cNvSpPr/>
          <p:nvPr/>
        </p:nvSpPr>
        <p:spPr>
          <a:xfrm>
            <a:off x="4507159" y="2706122"/>
            <a:ext cx="361333" cy="36347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Rectángulo 13"/>
          <p:cNvSpPr/>
          <p:nvPr/>
        </p:nvSpPr>
        <p:spPr>
          <a:xfrm>
            <a:off x="3843579" y="2449276"/>
            <a:ext cx="526106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250" b="1" dirty="0"/>
              <a:t>2</a:t>
            </a:r>
            <a:endParaRPr lang="es-MX" sz="5250" dirty="0"/>
          </a:p>
        </p:txBody>
      </p:sp>
    </p:spTree>
    <p:extLst>
      <p:ext uri="{BB962C8B-B14F-4D97-AF65-F5344CB8AC3E}">
        <p14:creationId xmlns:p14="http://schemas.microsoft.com/office/powerpoint/2010/main" val="2287619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Mortalidad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Suicidio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457200" y="1311088"/>
            <a:ext cx="8041005" cy="246489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/>
              <a:buChar char="•"/>
            </a:pPr>
            <a:r>
              <a:rPr lang="es-MX" dirty="0">
                <a:solidFill>
                  <a:schemeClr val="tx1"/>
                </a:solidFill>
              </a:rPr>
              <a:t>Tasa de suicidio </a:t>
            </a:r>
            <a:r>
              <a:rPr lang="es-MX" dirty="0">
                <a:solidFill>
                  <a:srgbClr val="500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s-MX" dirty="0"/>
              <a:t> 5.2 por cada 100 mil habitantes. </a:t>
            </a:r>
          </a:p>
          <a:p>
            <a:endParaRPr lang="es-MX" dirty="0"/>
          </a:p>
          <a:p>
            <a:pPr marL="257175" indent="-257175">
              <a:buFont typeface="Arial"/>
              <a:buChar char="•"/>
            </a:pPr>
            <a:r>
              <a:rPr lang="es-MX" dirty="0">
                <a:solidFill>
                  <a:schemeClr val="tx1"/>
                </a:solidFill>
              </a:rPr>
              <a:t>Tasa más alta </a:t>
            </a:r>
            <a:r>
              <a:rPr lang="es-MX" dirty="0">
                <a:solidFill>
                  <a:srgbClr val="500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s-MX" dirty="0"/>
              <a:t> 9.3 por cada 100 mil jóvenes de 20 a 24 años. </a:t>
            </a:r>
          </a:p>
          <a:p>
            <a:pPr marL="257175" indent="-257175">
              <a:buFont typeface="Arial"/>
              <a:buChar char="•"/>
            </a:pPr>
            <a:endParaRPr lang="es-MX" dirty="0"/>
          </a:p>
          <a:p>
            <a:pPr marL="257175" indent="-257175">
              <a:buFont typeface="Arial"/>
              <a:buChar char="•"/>
            </a:pPr>
            <a:r>
              <a:rPr lang="es-MX" dirty="0">
                <a:solidFill>
                  <a:schemeClr val="tx1"/>
                </a:solidFill>
              </a:rPr>
              <a:t>Tasa en hombres de </a:t>
            </a:r>
            <a:r>
              <a:rPr lang="es-MX" b="1" dirty="0">
                <a:solidFill>
                  <a:schemeClr val="tx1"/>
                </a:solidFill>
              </a:rPr>
              <a:t>20</a:t>
            </a:r>
            <a:r>
              <a:rPr lang="es-MX" dirty="0">
                <a:solidFill>
                  <a:schemeClr val="tx1"/>
                </a:solidFill>
              </a:rPr>
              <a:t> a </a:t>
            </a:r>
            <a:r>
              <a:rPr lang="es-MX" b="1" dirty="0">
                <a:solidFill>
                  <a:schemeClr val="tx1"/>
                </a:solidFill>
              </a:rPr>
              <a:t>24</a:t>
            </a:r>
            <a:r>
              <a:rPr lang="es-MX" dirty="0">
                <a:solidFill>
                  <a:schemeClr val="tx1"/>
                </a:solidFill>
              </a:rPr>
              <a:t> años </a:t>
            </a:r>
            <a:r>
              <a:rPr lang="es-MX" dirty="0">
                <a:solidFill>
                  <a:srgbClr val="5008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s-MX" dirty="0"/>
              <a:t> 15.1 por cada 100 mil hab.</a:t>
            </a:r>
          </a:p>
          <a:p>
            <a:pPr marL="257175" indent="-257175">
              <a:buFont typeface="Arial"/>
              <a:buChar char="•"/>
            </a:pPr>
            <a:endParaRPr lang="es-MX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44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Mitos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Hechos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8 CuadroTexto"/>
          <p:cNvSpPr txBox="1"/>
          <p:nvPr/>
        </p:nvSpPr>
        <p:spPr>
          <a:xfrm>
            <a:off x="1882760" y="991992"/>
            <a:ext cx="61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Preguntar sobre suicidio </a:t>
            </a:r>
            <a:r>
              <a:rPr lang="es-MX" b="1" dirty="0">
                <a:solidFill>
                  <a:srgbClr val="0070C0"/>
                </a:solidFill>
                <a:latin typeface="Montserrat Medium" panose="00000600000000000000" pitchFamily="2" charset="0"/>
              </a:rPr>
              <a:t>puede incitarlo</a:t>
            </a: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.</a:t>
            </a:r>
            <a:endParaRPr lang="es-MX" b="1" dirty="0">
              <a:solidFill>
                <a:srgbClr val="0070C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1882760" y="1546251"/>
            <a:ext cx="61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Quien se quiere suicidar</a:t>
            </a:r>
            <a:r>
              <a:rPr lang="es-MX" b="1" dirty="0">
                <a:solidFill>
                  <a:srgbClr val="621132"/>
                </a:solidFill>
                <a:latin typeface="Montserrat Medium" panose="00000600000000000000" pitchFamily="2" charset="0"/>
              </a:rPr>
              <a:t> no lo dice</a:t>
            </a: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. </a:t>
            </a:r>
            <a:endParaRPr lang="es-MX" b="1" dirty="0">
              <a:solidFill>
                <a:srgbClr val="62113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1882760" y="2100510"/>
            <a:ext cx="61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Si se expresa el deseo </a:t>
            </a:r>
            <a:r>
              <a:rPr lang="es-MX" b="1" dirty="0">
                <a:solidFill>
                  <a:srgbClr val="0070C0"/>
                </a:solidFill>
                <a:latin typeface="Montserrat Medium" panose="00000600000000000000" pitchFamily="2" charset="0"/>
              </a:rPr>
              <a:t>no se hará</a:t>
            </a: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.</a:t>
            </a:r>
            <a:endParaRPr lang="es-MX" b="1" dirty="0">
              <a:solidFill>
                <a:srgbClr val="0070C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1882760" y="2649549"/>
            <a:ext cx="61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El suicidio es </a:t>
            </a:r>
            <a:r>
              <a:rPr lang="es-MX" b="1" dirty="0">
                <a:solidFill>
                  <a:srgbClr val="621132"/>
                </a:solidFill>
                <a:latin typeface="Montserrat Medium" panose="00000600000000000000" pitchFamily="2" charset="0"/>
              </a:rPr>
              <a:t>impulsivo</a:t>
            </a: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.</a:t>
            </a:r>
            <a:endParaRPr lang="es-MX" b="1" dirty="0">
              <a:solidFill>
                <a:srgbClr val="62113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1882760" y="3196539"/>
            <a:ext cx="611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Se suicidan personas </a:t>
            </a:r>
            <a:r>
              <a:rPr lang="es-MX" b="1" dirty="0">
                <a:solidFill>
                  <a:srgbClr val="0070C0"/>
                </a:solidFill>
                <a:latin typeface="Montserrat Medium" panose="00000600000000000000" pitchFamily="2" charset="0"/>
              </a:rPr>
              <a:t>con problemas graves</a:t>
            </a:r>
            <a:r>
              <a:rPr lang="es-MX" dirty="0">
                <a:solidFill>
                  <a:srgbClr val="0070C0"/>
                </a:solidFill>
                <a:latin typeface="Montserrat Medium" panose="00000600000000000000" pitchFamily="2" charset="0"/>
              </a:rPr>
              <a:t>.</a:t>
            </a:r>
            <a:endParaRPr lang="es-MX" b="1" dirty="0">
              <a:solidFill>
                <a:srgbClr val="0070C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82757" y="3743529"/>
            <a:ext cx="611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Quien lo intenta, </a:t>
            </a:r>
            <a:r>
              <a:rPr lang="es-MX" b="1" dirty="0">
                <a:solidFill>
                  <a:srgbClr val="621132"/>
                </a:solidFill>
                <a:latin typeface="Montserrat Medium" panose="00000600000000000000" pitchFamily="2" charset="0"/>
              </a:rPr>
              <a:t>no desea morir o lo lograría</a:t>
            </a:r>
            <a:r>
              <a:rPr lang="es-MX" dirty="0">
                <a:solidFill>
                  <a:srgbClr val="621132"/>
                </a:solidFill>
                <a:latin typeface="Montserrat Medium" panose="00000600000000000000" pitchFamily="2" charset="0"/>
              </a:rPr>
              <a:t>.</a:t>
            </a:r>
            <a:endParaRPr lang="es-MX" b="1" dirty="0">
              <a:solidFill>
                <a:srgbClr val="621132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0" name="Imagen 9"/>
          <p:cNvPicPr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43"/>
            <a:ext cx="1542196" cy="51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4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Nivel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Riesgo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114249" y="1061636"/>
            <a:ext cx="6888055" cy="2425409"/>
          </a:xfrm>
          <a:prstGeom prst="roundRect">
            <a:avLst>
              <a:gd name="adj" fmla="val 44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81" marR="277703" defTabSz="321457">
              <a:spcBef>
                <a:spcPts val="844"/>
              </a:spcBef>
              <a:buClr>
                <a:schemeClr val="accent3">
                  <a:hueOff val="-274225"/>
                  <a:satOff val="26768"/>
                  <a:lumOff val="11368"/>
                </a:schemeClr>
              </a:buClr>
              <a:buSzPct val="160000"/>
              <a:tabLst>
                <a:tab pos="892937" algn="ctr"/>
              </a:tabLst>
              <a:defRPr sz="3000" b="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b="1" dirty="0">
                <a:solidFill>
                  <a:schemeClr val="tx1"/>
                </a:solidFill>
              </a:rPr>
              <a:t>            V. </a:t>
            </a:r>
            <a:r>
              <a:rPr lang="es-MX" sz="2400" dirty="0">
                <a:solidFill>
                  <a:schemeClr val="tx1"/>
                </a:solidFill>
              </a:rPr>
              <a:t>Muy alto, necesidad de intervención.</a:t>
            </a:r>
          </a:p>
          <a:p>
            <a:pPr marL="5581" marR="277703" defTabSz="321457">
              <a:spcBef>
                <a:spcPts val="844"/>
              </a:spcBef>
              <a:buClr>
                <a:schemeClr val="accent3">
                  <a:hueOff val="-274225"/>
                  <a:satOff val="26768"/>
                  <a:lumOff val="11368"/>
                </a:schemeClr>
              </a:buClr>
              <a:buSzPct val="160000"/>
              <a:tabLst>
                <a:tab pos="892937" algn="ctr"/>
              </a:tabLst>
              <a:defRPr sz="3000" b="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b="1" dirty="0">
                <a:solidFill>
                  <a:schemeClr val="tx1"/>
                </a:solidFill>
              </a:rPr>
              <a:t>         IV. </a:t>
            </a:r>
            <a:r>
              <a:rPr lang="es-MX" sz="2400" dirty="0">
                <a:solidFill>
                  <a:schemeClr val="tx1"/>
                </a:solidFill>
              </a:rPr>
              <a:t>Alto.</a:t>
            </a:r>
          </a:p>
          <a:p>
            <a:pPr marL="5581" marR="277703" defTabSz="321457">
              <a:spcBef>
                <a:spcPts val="844"/>
              </a:spcBef>
              <a:buClr>
                <a:schemeClr val="accent4">
                  <a:hueOff val="366961"/>
                  <a:satOff val="4172"/>
                  <a:lumOff val="11129"/>
                </a:schemeClr>
              </a:buClr>
              <a:buSzPct val="160000"/>
              <a:tabLst>
                <a:tab pos="892937" algn="ctr"/>
              </a:tabLst>
              <a:defRPr sz="3000" b="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b="1" dirty="0">
                <a:solidFill>
                  <a:schemeClr val="tx1"/>
                </a:solidFill>
              </a:rPr>
              <a:t>      III. </a:t>
            </a:r>
            <a:r>
              <a:rPr lang="es-MX" sz="2400" dirty="0">
                <a:solidFill>
                  <a:schemeClr val="tx1"/>
                </a:solidFill>
              </a:rPr>
              <a:t>Moderado, comorbilidad psicopatología.</a:t>
            </a:r>
          </a:p>
          <a:p>
            <a:pPr marL="5581" marR="277703" defTabSz="321457">
              <a:spcBef>
                <a:spcPts val="844"/>
              </a:spcBef>
              <a:buClr>
                <a:schemeClr val="accent4">
                  <a:hueOff val="366961"/>
                  <a:satOff val="4172"/>
                  <a:lumOff val="11129"/>
                </a:schemeClr>
              </a:buClr>
              <a:buSzPct val="160000"/>
              <a:tabLst>
                <a:tab pos="892937" algn="ctr"/>
              </a:tabLst>
              <a:defRPr sz="3000" b="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b="1" dirty="0">
                <a:solidFill>
                  <a:schemeClr val="tx1"/>
                </a:solidFill>
              </a:rPr>
              <a:t>   II. </a:t>
            </a:r>
            <a:r>
              <a:rPr lang="es-MX" sz="2400" dirty="0">
                <a:solidFill>
                  <a:schemeClr val="tx1"/>
                </a:solidFill>
              </a:rPr>
              <a:t>Leve, psicopatología, obesidad, diabetes.</a:t>
            </a:r>
          </a:p>
          <a:p>
            <a:pPr marL="5581" marR="277703" defTabSz="321457">
              <a:spcBef>
                <a:spcPts val="844"/>
              </a:spcBef>
              <a:buClr>
                <a:schemeClr val="accent4">
                  <a:hueOff val="366961"/>
                  <a:satOff val="4172"/>
                  <a:lumOff val="11129"/>
                </a:schemeClr>
              </a:buClr>
              <a:buSzPct val="160000"/>
              <a:tabLst>
                <a:tab pos="892937" algn="ctr"/>
              </a:tabLst>
              <a:defRPr sz="3000" b="0">
                <a:latin typeface="Arial"/>
                <a:ea typeface="Arial"/>
                <a:cs typeface="Arial"/>
                <a:sym typeface="Arial"/>
              </a:defRPr>
            </a:pPr>
            <a:r>
              <a:rPr lang="es-MX" sz="2400" b="1" dirty="0">
                <a:solidFill>
                  <a:schemeClr val="tx1"/>
                </a:solidFill>
              </a:rPr>
              <a:t>I. </a:t>
            </a:r>
            <a:r>
              <a:rPr lang="es-MX" sz="2400" dirty="0">
                <a:solidFill>
                  <a:schemeClr val="tx1"/>
                </a:solidFill>
              </a:rPr>
              <a:t>Tamizaje.</a:t>
            </a:r>
          </a:p>
        </p:txBody>
      </p:sp>
      <p:sp>
        <p:nvSpPr>
          <p:cNvPr id="12" name="Line"/>
          <p:cNvSpPr/>
          <p:nvPr/>
        </p:nvSpPr>
        <p:spPr>
          <a:xfrm>
            <a:off x="350249" y="2262148"/>
            <a:ext cx="2052000" cy="1"/>
          </a:xfrm>
          <a:prstGeom prst="line">
            <a:avLst/>
          </a:prstGeom>
          <a:ln w="38100">
            <a:solidFill>
              <a:srgbClr val="FFC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Line"/>
          <p:cNvSpPr/>
          <p:nvPr/>
        </p:nvSpPr>
        <p:spPr>
          <a:xfrm>
            <a:off x="350249" y="2739127"/>
            <a:ext cx="1764000" cy="1"/>
          </a:xfrm>
          <a:prstGeom prst="line">
            <a:avLst/>
          </a:prstGeom>
          <a:ln w="38100">
            <a:solidFill>
              <a:srgbClr val="00FF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4" name="Line"/>
          <p:cNvSpPr/>
          <p:nvPr/>
        </p:nvSpPr>
        <p:spPr>
          <a:xfrm>
            <a:off x="350249" y="3222065"/>
            <a:ext cx="1476000" cy="1"/>
          </a:xfrm>
          <a:prstGeom prst="line">
            <a:avLst/>
          </a:prstGeom>
          <a:ln w="38100">
            <a:solidFill>
              <a:srgbClr val="00B05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5" name="Line"/>
          <p:cNvSpPr/>
          <p:nvPr/>
        </p:nvSpPr>
        <p:spPr>
          <a:xfrm>
            <a:off x="350249" y="1788198"/>
            <a:ext cx="2304000" cy="1"/>
          </a:xfrm>
          <a:prstGeom prst="line">
            <a:avLst/>
          </a:prstGeom>
          <a:ln w="38100">
            <a:solidFill>
              <a:srgbClr val="FF66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" name="Line"/>
          <p:cNvSpPr/>
          <p:nvPr/>
        </p:nvSpPr>
        <p:spPr>
          <a:xfrm>
            <a:off x="350249" y="1302055"/>
            <a:ext cx="2592000" cy="1"/>
          </a:xfrm>
          <a:prstGeom prst="line">
            <a:avLst/>
          </a:prstGeom>
          <a:ln w="38100">
            <a:solidFill>
              <a:srgbClr val="FF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  <p:extLst>
      <p:ext uri="{BB962C8B-B14F-4D97-AF65-F5344CB8AC3E}">
        <p14:creationId xmlns:p14="http://schemas.microsoft.com/office/powerpoint/2010/main" val="138906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Factores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Riesgo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43722" y="716013"/>
            <a:ext cx="2043108" cy="129344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/>
          </a:p>
        </p:txBody>
      </p:sp>
      <p:sp>
        <p:nvSpPr>
          <p:cNvPr id="6" name="Rectángulo 5"/>
          <p:cNvSpPr/>
          <p:nvPr/>
        </p:nvSpPr>
        <p:spPr>
          <a:xfrm>
            <a:off x="197762" y="863026"/>
            <a:ext cx="1929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latin typeface="Montserrat Medium" panose="00000600000000000000" pitchFamily="2" charset="0"/>
              </a:rPr>
              <a:t>Dificultades que afectan a la vida de la persona</a:t>
            </a:r>
          </a:p>
          <a:p>
            <a:pPr algn="ctr"/>
            <a:r>
              <a:rPr lang="es-MX" sz="1000" dirty="0">
                <a:latin typeface="Montserrat Medium" panose="00000600000000000000" pitchFamily="2" charset="0"/>
              </a:rPr>
              <a:t>(clima, cultura, economía, geografía, etc.).</a:t>
            </a:r>
          </a:p>
        </p:txBody>
      </p:sp>
      <p:sp>
        <p:nvSpPr>
          <p:cNvPr id="19" name="Elipse 18"/>
          <p:cNvSpPr/>
          <p:nvPr/>
        </p:nvSpPr>
        <p:spPr>
          <a:xfrm>
            <a:off x="4250066" y="764428"/>
            <a:ext cx="2250369" cy="2272873"/>
          </a:xfrm>
          <a:prstGeom prst="ellipse">
            <a:avLst/>
          </a:prstGeom>
          <a:solidFill>
            <a:srgbClr val="FF0000">
              <a:alpha val="92000"/>
            </a:srgbClr>
          </a:solidFill>
          <a:ln>
            <a:solidFill>
              <a:srgbClr val="5C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20" name="Elipse 19"/>
          <p:cNvSpPr/>
          <p:nvPr/>
        </p:nvSpPr>
        <p:spPr>
          <a:xfrm>
            <a:off x="2829656" y="1859547"/>
            <a:ext cx="2250369" cy="2272873"/>
          </a:xfrm>
          <a:prstGeom prst="ellipse">
            <a:avLst/>
          </a:prstGeom>
          <a:solidFill>
            <a:srgbClr val="660033">
              <a:alpha val="71000"/>
            </a:srgbClr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3264542" y="2810456"/>
            <a:ext cx="1238516" cy="3635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bg1"/>
                </a:solidFill>
              </a:rPr>
              <a:t>Social</a:t>
            </a: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574098" y="2559974"/>
            <a:ext cx="2250369" cy="2272873"/>
          </a:xfrm>
          <a:prstGeom prst="ellipse">
            <a:avLst/>
          </a:prstGeom>
          <a:solidFill>
            <a:srgbClr val="FF6600">
              <a:alpha val="64000"/>
            </a:srgbClr>
          </a:solidFill>
          <a:ln>
            <a:solidFill>
              <a:srgbClr val="5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5080024" y="3514627"/>
            <a:ext cx="1238516" cy="363565"/>
          </a:xfrm>
          <a:prstGeom prst="rect">
            <a:avLst/>
          </a:prstGeom>
        </p:spPr>
        <p:txBody>
          <a:bodyPr vert="horz" lIns="60760" tIns="30380" rIns="60760" bIns="3038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51" b="1" dirty="0">
                <a:solidFill>
                  <a:srgbClr val="FF0000"/>
                </a:solidFill>
              </a:rPr>
              <a:t>Mental</a:t>
            </a:r>
          </a:p>
          <a:p>
            <a:pPr marL="0" indent="0" algn="ctr">
              <a:buNone/>
            </a:pPr>
            <a:endParaRPr lang="es-MX" sz="2051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FF0000"/>
              </a:solidFill>
            </a:endParaRP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752893" y="1748345"/>
            <a:ext cx="1238516" cy="363565"/>
          </a:xfrm>
          <a:prstGeom prst="rect">
            <a:avLst/>
          </a:prstGeom>
        </p:spPr>
        <p:txBody>
          <a:bodyPr vert="horz" lIns="60760" tIns="30380" rIns="60760" bIns="3038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51" b="1" dirty="0">
                <a:solidFill>
                  <a:schemeClr val="bg1"/>
                </a:solidFill>
              </a:rPr>
              <a:t>Biológico</a:t>
            </a: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220826" y="3014629"/>
            <a:ext cx="159851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Sufrimiento emocional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416944" y="3761256"/>
            <a:ext cx="1239442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Conducta suicida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25359" y="2334602"/>
            <a:ext cx="1051891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Estrés crónico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509621" y="3386373"/>
            <a:ext cx="1191352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Baja autoestima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624257" y="4447678"/>
            <a:ext cx="89960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Generalizar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112802" y="2650840"/>
            <a:ext cx="572593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Abuso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166114" y="1282085"/>
            <a:ext cx="1122423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Deshidratación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434588" y="1428619"/>
            <a:ext cx="109677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Poco descanso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112984" y="1659589"/>
            <a:ext cx="115608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Vida sedentaria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289238" y="2007130"/>
            <a:ext cx="671979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Tensión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3330358" y="1094000"/>
            <a:ext cx="1569660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Antecedentes suicidas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838604" y="935153"/>
            <a:ext cx="1342034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Mala alimentación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300826" y="2126251"/>
            <a:ext cx="1414170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Consumo de drogas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2142559" y="2857552"/>
            <a:ext cx="1367682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Pueblos originarios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862914" y="3248194"/>
            <a:ext cx="1130438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Trabajo infantil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134897" y="3638837"/>
            <a:ext cx="1067921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Familiar preso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2699591" y="3976458"/>
            <a:ext cx="1354858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Pobre apoyo social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889383" y="2466146"/>
            <a:ext cx="1766830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Centrarse en el problema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3025360" y="1748345"/>
            <a:ext cx="752129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Violencia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6198574" y="4117517"/>
            <a:ext cx="1050288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Desesperanza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4113315" y="3810787"/>
            <a:ext cx="109677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Discriminación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139221" y="764428"/>
            <a:ext cx="163057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Enfermedades crónicas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754834" y="4526006"/>
            <a:ext cx="662361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Trauma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182153" y="4124930"/>
            <a:ext cx="120417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Muerte reciente</a:t>
            </a:r>
          </a:p>
        </p:txBody>
      </p:sp>
    </p:spTree>
    <p:extLst>
      <p:ext uri="{BB962C8B-B14F-4D97-AF65-F5344CB8AC3E}">
        <p14:creationId xmlns:p14="http://schemas.microsoft.com/office/powerpoint/2010/main" val="706424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Señales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Alerta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1264" y="749274"/>
            <a:ext cx="5832384" cy="3807219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S</a:t>
            </a:r>
            <a:r>
              <a:rPr lang="es-MX" sz="1600" dirty="0"/>
              <a:t>íntomas depresivos.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S</a:t>
            </a:r>
            <a:r>
              <a:rPr lang="es-MX" sz="1600" dirty="0"/>
              <a:t>ensación de inferioridad.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C</a:t>
            </a:r>
            <a:r>
              <a:rPr lang="es-MX" sz="1600" dirty="0"/>
              <a:t>ambios de apetito (</a:t>
            </a:r>
            <a:r>
              <a:rPr lang="es-MX" sz="1600" dirty="0">
                <a:sym typeface="Wingdings" panose="05000000000000000000" pitchFamily="2" charset="2"/>
              </a:rPr>
              <a:t>).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P</a:t>
            </a:r>
            <a:r>
              <a:rPr lang="es-MX" sz="1600" dirty="0"/>
              <a:t>roblemas de sueño (</a:t>
            </a:r>
            <a:r>
              <a:rPr lang="es-MX" sz="1600" dirty="0">
                <a:sym typeface="Wingdings" panose="05000000000000000000" pitchFamily="2" charset="2"/>
              </a:rPr>
              <a:t>).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P</a:t>
            </a:r>
            <a:r>
              <a:rPr lang="es-MX" sz="1600" dirty="0"/>
              <a:t>érdida de esperanza.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S</a:t>
            </a:r>
            <a:r>
              <a:rPr lang="es-MX" sz="1600" dirty="0"/>
              <a:t>entimiento de culpabilidad.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P</a:t>
            </a:r>
            <a:r>
              <a:rPr lang="es-MX" sz="1600" dirty="0"/>
              <a:t>ensar en la muerte como solución.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T</a:t>
            </a:r>
            <a:r>
              <a:rPr lang="es-MX" sz="1600" dirty="0"/>
              <a:t>ener antecedentes suicidas.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C</a:t>
            </a:r>
            <a:r>
              <a:rPr lang="es-MX" sz="1600" dirty="0"/>
              <a:t>onsumir sustancias psicoactivas.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S</a:t>
            </a:r>
            <a:r>
              <a:rPr lang="es-MX" sz="1600" dirty="0"/>
              <a:t>er víctima de acoso.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F</a:t>
            </a:r>
            <a:r>
              <a:rPr lang="es-MX" sz="1600" dirty="0"/>
              <a:t>racaso escolar.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R</a:t>
            </a:r>
            <a:r>
              <a:rPr lang="es-MX" sz="1600" dirty="0"/>
              <a:t>elacionarse con personas con tendencias suicidas.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es-MX" sz="1600" b="1" dirty="0"/>
              <a:t>I</a:t>
            </a:r>
            <a:r>
              <a:rPr lang="es-MX" sz="1600" dirty="0"/>
              <a:t>nvestigar y frecuentar información sobre suicidio.</a:t>
            </a:r>
          </a:p>
        </p:txBody>
      </p:sp>
      <p:pic>
        <p:nvPicPr>
          <p:cNvPr id="5" name="Picture 4" descr="http://www.funesyasociados.com/public/images/las-4ps-la-comunicacion-crisis.jpg"/>
          <p:cNvPicPr>
            <a:picLocks noChangeAspect="1" noChangeArrowheads="1"/>
          </p:cNvPicPr>
          <p:nvPr/>
        </p:nvPicPr>
        <p:blipFill>
          <a:blip r:embed="rId2" cstate="print"/>
          <a:srcRect l="14815" r="14813"/>
          <a:stretch>
            <a:fillRect/>
          </a:stretch>
        </p:blipFill>
        <p:spPr bwMode="auto">
          <a:xfrm>
            <a:off x="6693408" y="0"/>
            <a:ext cx="2450592" cy="2611772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53" y="803461"/>
            <a:ext cx="2287107" cy="141490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2005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Factores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Protectores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807206" y="745149"/>
            <a:ext cx="2250369" cy="2272873"/>
          </a:xfrm>
          <a:prstGeom prst="ellipse">
            <a:avLst/>
          </a:prstGeom>
          <a:solidFill>
            <a:srgbClr val="0070C0">
              <a:alpha val="92000"/>
            </a:srgbClr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17" name="Elipse 16"/>
          <p:cNvSpPr/>
          <p:nvPr/>
        </p:nvSpPr>
        <p:spPr>
          <a:xfrm>
            <a:off x="2386796" y="1840268"/>
            <a:ext cx="2250369" cy="2272873"/>
          </a:xfrm>
          <a:prstGeom prst="ellipse">
            <a:avLst/>
          </a:prstGeom>
          <a:solidFill>
            <a:srgbClr val="002060">
              <a:alpha val="7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2821682" y="2791177"/>
            <a:ext cx="1238516" cy="3635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b="1" dirty="0">
                <a:solidFill>
                  <a:schemeClr val="bg1"/>
                </a:solidFill>
              </a:rPr>
              <a:t>Social</a:t>
            </a: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131238" y="2540695"/>
            <a:ext cx="2250369" cy="2272873"/>
          </a:xfrm>
          <a:prstGeom prst="ellipse">
            <a:avLst/>
          </a:prstGeom>
          <a:solidFill>
            <a:schemeClr val="accent3">
              <a:lumMod val="40000"/>
              <a:lumOff val="60000"/>
              <a:alpha val="64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96"/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4637164" y="3495348"/>
            <a:ext cx="1238516" cy="363565"/>
          </a:xfrm>
          <a:prstGeom prst="rect">
            <a:avLst/>
          </a:prstGeom>
        </p:spPr>
        <p:txBody>
          <a:bodyPr vert="horz" lIns="60760" tIns="30380" rIns="60760" bIns="3038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51" b="1" dirty="0">
                <a:solidFill>
                  <a:srgbClr val="A50021"/>
                </a:solidFill>
              </a:rPr>
              <a:t>Mental</a:t>
            </a:r>
          </a:p>
          <a:p>
            <a:pPr marL="0" indent="0" algn="ctr">
              <a:buNone/>
            </a:pPr>
            <a:endParaRPr lang="es-MX" sz="2051" b="1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A5002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rgbClr val="A50021"/>
              </a:solidFill>
            </a:endParaRP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310033" y="1729066"/>
            <a:ext cx="1238516" cy="363565"/>
          </a:xfrm>
          <a:prstGeom prst="rect">
            <a:avLst/>
          </a:prstGeom>
        </p:spPr>
        <p:txBody>
          <a:bodyPr vert="horz" lIns="60760" tIns="30380" rIns="60760" bIns="3038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51" b="1" dirty="0">
                <a:solidFill>
                  <a:schemeClr val="bg1"/>
                </a:solidFill>
              </a:rPr>
              <a:t>Biológico</a:t>
            </a: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051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725022" y="3102624"/>
            <a:ext cx="1997663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Usar mecanismos de defensa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725022" y="3863320"/>
            <a:ext cx="195598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Recordar que la crisis pasará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549599" y="2726196"/>
            <a:ext cx="128432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Dirigir la atención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057575" y="3498738"/>
            <a:ext cx="142859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Mejorar autoestima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508137" y="4493086"/>
            <a:ext cx="1944763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Pensar que es normal temer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27926" y="4249070"/>
            <a:ext cx="772969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Aprender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923146" y="1713818"/>
            <a:ext cx="89960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Hidratarme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991728" y="1397509"/>
            <a:ext cx="1228221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Comer saludable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646190" y="2178637"/>
            <a:ext cx="1117614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b="1" dirty="0"/>
              <a:t>Hacer ejercicio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746517" y="1308061"/>
            <a:ext cx="1314784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Respirar profundo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902345" y="1001189"/>
            <a:ext cx="1989647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Fortalecer el sistema inmune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550420" y="928313"/>
            <a:ext cx="819455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Descansar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921004" y="2078547"/>
            <a:ext cx="1093569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Ser productivo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284583" y="2838273"/>
            <a:ext cx="1519968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Reconocer lo positivo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420055" y="3228915"/>
            <a:ext cx="1250663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Seguir una rutina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692037" y="3619558"/>
            <a:ext cx="1564852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Expresar sentimientos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981184" y="3982582"/>
            <a:ext cx="1717137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Tomar un tiempo a solas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446523" y="2446867"/>
            <a:ext cx="128432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Buscar soluciones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294392" y="1713818"/>
            <a:ext cx="1244251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Evitar agresiones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589196" y="4595808"/>
            <a:ext cx="1556836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Normalidad individual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873050" y="4146348"/>
            <a:ext cx="1393330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Vivir en el presente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402239" y="586690"/>
            <a:ext cx="1372492" cy="27635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MX" sz="1196" dirty="0"/>
              <a:t>Escuchar al médico</a:t>
            </a:r>
          </a:p>
        </p:txBody>
      </p:sp>
    </p:spTree>
    <p:extLst>
      <p:ext uri="{BB962C8B-B14F-4D97-AF65-F5344CB8AC3E}">
        <p14:creationId xmlns:p14="http://schemas.microsoft.com/office/powerpoint/2010/main" val="3634140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2332952" y="1284245"/>
            <a:ext cx="2283417" cy="1907054"/>
            <a:chOff x="2271155" y="1490565"/>
            <a:chExt cx="2271155" cy="3130187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ectangle 28"/>
            <p:cNvSpPr/>
            <p:nvPr/>
          </p:nvSpPr>
          <p:spPr>
            <a:xfrm>
              <a:off x="2271155" y="1490565"/>
              <a:ext cx="2271155" cy="3130187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2271155" y="1490565"/>
              <a:ext cx="2271155" cy="3130187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b="1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643267"/>
            <a:ext cx="9144000" cy="592451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4"/>
          <p:cNvSpPr/>
          <p:nvPr/>
        </p:nvSpPr>
        <p:spPr>
          <a:xfrm>
            <a:off x="3261164" y="674459"/>
            <a:ext cx="4536017" cy="54435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4303" tIns="134303" rIns="134303" bIns="134303" anchor="ctr">
            <a:prstTxWarp prst="textNoShape">
              <a:avLst/>
            </a:prstTxWarp>
          </a:bodyPr>
          <a:lstStyle/>
          <a:p>
            <a:pPr algn="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2400" dirty="0">
                <a:solidFill>
                  <a:srgbClr val="FFFFFF"/>
                </a:solidFill>
                <a:ea typeface="Arial" pitchFamily="-84" charset="0"/>
                <a:cs typeface="Arial" pitchFamily="-84" charset="0"/>
              </a:rPr>
              <a:t>Visión del Mundo</a:t>
            </a:r>
            <a:endParaRPr lang="es-MX" sz="1500" i="1" dirty="0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9985" y="1284245"/>
            <a:ext cx="2283417" cy="1907054"/>
            <a:chOff x="0" y="1490565"/>
            <a:chExt cx="2271155" cy="3130187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Rectangle 31"/>
            <p:cNvSpPr/>
            <p:nvPr/>
          </p:nvSpPr>
          <p:spPr>
            <a:xfrm>
              <a:off x="0" y="1490565"/>
              <a:ext cx="2271155" cy="3130187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1490565"/>
              <a:ext cx="2271155" cy="3130187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25" tIns="85725" rIns="85725" bIns="85725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00" b="1" dirty="0"/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4597151" y="1284245"/>
            <a:ext cx="2131415" cy="1907054"/>
            <a:chOff x="4542311" y="1490565"/>
            <a:chExt cx="2271155" cy="313018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ectangle 26"/>
            <p:cNvSpPr/>
            <p:nvPr/>
          </p:nvSpPr>
          <p:spPr>
            <a:xfrm>
              <a:off x="4542311" y="1490565"/>
              <a:ext cx="2271155" cy="3130187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542311" y="1490565"/>
              <a:ext cx="2271155" cy="313018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b="1" dirty="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672260" y="1284245"/>
            <a:ext cx="2435931" cy="1907054"/>
            <a:chOff x="6813467" y="1490565"/>
            <a:chExt cx="2271155" cy="3130187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6813467" y="1490565"/>
              <a:ext cx="2271155" cy="3130187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813467" y="1490565"/>
              <a:ext cx="2271155" cy="31301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b="1" dirty="0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23619" y="3535352"/>
            <a:ext cx="4344522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tx2">
                    <a:lumMod val="10000"/>
                  </a:schemeClr>
                </a:solidFill>
              </a:rPr>
              <a:t>Detectar patrones de castigo social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tx2">
                    <a:lumMod val="10000"/>
                  </a:schemeClr>
                </a:solidFill>
              </a:rPr>
              <a:t>Hacer las paces con el pasado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tx2">
                    <a:lumMod val="10000"/>
                  </a:schemeClr>
                </a:solidFill>
              </a:rPr>
              <a:t>Aplicar lo aprendido en el presente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2"/>
          <a:srcRect l="20201" r="20871" b="24173"/>
          <a:stretch>
            <a:fillRect/>
          </a:stretch>
        </p:blipFill>
        <p:spPr bwMode="auto">
          <a:xfrm>
            <a:off x="6274922" y="3457096"/>
            <a:ext cx="1327967" cy="1195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7746682" y="491870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684" y="1345645"/>
            <a:ext cx="1915285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Clasificar mis pensamientos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34635" y="1332945"/>
            <a:ext cx="2133968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Desarrollar estrategias de afrontamiento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82594" y="1320772"/>
            <a:ext cx="1905502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Aplicar la inteligencia emocional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78305" y="1294845"/>
            <a:ext cx="1748334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Conocerme y valorarme</a:t>
            </a:r>
          </a:p>
        </p:txBody>
      </p:sp>
      <p:pic>
        <p:nvPicPr>
          <p:cNvPr id="53" name="Picture 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4" y="1632255"/>
            <a:ext cx="2181721" cy="145588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17003" y="2249251"/>
            <a:ext cx="4366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9867" y="1791537"/>
            <a:ext cx="421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4" y="3390519"/>
            <a:ext cx="1730991" cy="13289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Factores Protectores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Mentales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3" name="Picture 6" descr="Resultado de imagen para challe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/>
          <a:stretch/>
        </p:blipFill>
        <p:spPr bwMode="auto">
          <a:xfrm>
            <a:off x="2523452" y="1627505"/>
            <a:ext cx="2236985" cy="145588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04" y="1591856"/>
            <a:ext cx="1526283" cy="145588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715090" y="1672944"/>
            <a:ext cx="421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1350" dirty="0">
              <a:solidFill>
                <a:srgbClr val="00FF00"/>
              </a:solidFill>
            </a:endParaRPr>
          </a:p>
        </p:txBody>
      </p:sp>
      <p:pic>
        <p:nvPicPr>
          <p:cNvPr id="55" name="Picture 14" descr="Resultado de imagen para autoestima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1" y="1586281"/>
            <a:ext cx="2254379" cy="146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8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43267"/>
            <a:ext cx="9144000" cy="592451"/>
          </a:xfrm>
          <a:prstGeom prst="roundRect">
            <a:avLst>
              <a:gd name="adj" fmla="val 10000"/>
            </a:avLst>
          </a:prstGeom>
          <a:solidFill>
            <a:srgbClr val="FF66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4"/>
          <p:cNvSpPr/>
          <p:nvPr/>
        </p:nvSpPr>
        <p:spPr>
          <a:xfrm>
            <a:off x="3261164" y="674459"/>
            <a:ext cx="4536017" cy="54435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4303" tIns="134303" rIns="134303" bIns="134303" anchor="ctr">
            <a:prstTxWarp prst="textNoShape">
              <a:avLst/>
            </a:prstTxWarp>
          </a:bodyPr>
          <a:lstStyle/>
          <a:p>
            <a:pPr algn="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2400" dirty="0">
                <a:solidFill>
                  <a:srgbClr val="FFFFFF"/>
                </a:solidFill>
                <a:ea typeface="Arial" pitchFamily="-84" charset="0"/>
                <a:cs typeface="Arial" pitchFamily="-84" charset="0"/>
              </a:rPr>
              <a:t>Relaciones sanas</a:t>
            </a:r>
            <a:endParaRPr lang="es-MX" sz="1500" i="1" dirty="0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985" y="1284245"/>
            <a:ext cx="2283417" cy="190705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 32"/>
          <p:cNvSpPr/>
          <p:nvPr/>
        </p:nvSpPr>
        <p:spPr>
          <a:xfrm>
            <a:off x="19985" y="1284245"/>
            <a:ext cx="9124015" cy="1907054"/>
          </a:xfrm>
          <a:prstGeom prst="rect">
            <a:avLst/>
          </a:prstGeom>
          <a:solidFill>
            <a:schemeClr val="tx2">
              <a:lumMod val="1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25" tIns="85725" rIns="85725" bIns="85725" numCol="1" spcCol="1270" anchor="ctr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46682" y="491870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684" y="1345645"/>
            <a:ext cx="1915285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Comunicación Asertiva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534635" y="1332945"/>
            <a:ext cx="2133968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Disciplina y Constancia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99836" y="1332945"/>
            <a:ext cx="1905502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Trabajo en Equipo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78305" y="1332945"/>
            <a:ext cx="1748334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Red de Apoyo Social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11" y="3348019"/>
            <a:ext cx="1730991" cy="13289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Factores Protectores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Sociales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2554083" y="3468694"/>
            <a:ext cx="462422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4">
                    <a:lumMod val="50000"/>
                  </a:schemeClr>
                </a:solidFill>
              </a:rPr>
              <a:t>Modificar el uso del lenguaje </a:t>
            </a:r>
            <a:r>
              <a:rPr lang="es-MX" sz="1350" b="1" i="1" dirty="0">
                <a:solidFill>
                  <a:schemeClr val="accent4">
                    <a:lumMod val="50000"/>
                  </a:schemeClr>
                </a:solidFill>
              </a:rPr>
              <a:t>(imperativo-propositivo)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4">
                    <a:lumMod val="50000"/>
                  </a:schemeClr>
                </a:solidFill>
              </a:rPr>
              <a:t>Desarrollar mi propia identidad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4">
                    <a:lumMod val="50000"/>
                  </a:schemeClr>
                </a:solidFill>
              </a:rPr>
              <a:t>Proponer programas de estímulo </a:t>
            </a:r>
            <a:r>
              <a:rPr lang="es-MX" sz="1350" b="1" i="1" dirty="0">
                <a:solidFill>
                  <a:schemeClr val="accent4">
                    <a:lumMod val="50000"/>
                  </a:schemeClr>
                </a:solidFill>
              </a:rPr>
              <a:t>(puntualidad, productividad, logros)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85" y="1588027"/>
            <a:ext cx="1983158" cy="1466473"/>
          </a:xfrm>
          <a:prstGeom prst="rect">
            <a:avLst/>
          </a:prstGeom>
        </p:spPr>
      </p:pic>
      <p:pic>
        <p:nvPicPr>
          <p:cNvPr id="2050" name="Picture 2" descr="Se puede entrenar si estás haciendo ayuno intermitent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77" y="1577764"/>
            <a:ext cx="2216083" cy="14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unicación Asertiva | PsicoGuí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12613"/>
          <a:stretch/>
        </p:blipFill>
        <p:spPr bwMode="auto">
          <a:xfrm>
            <a:off x="19985" y="1577764"/>
            <a:ext cx="2448192" cy="14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sejos de éxito para empresas familiares 2021 - Crec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21" y="1570876"/>
            <a:ext cx="2314864" cy="14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19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43267"/>
            <a:ext cx="9144000" cy="592451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4"/>
          <p:cNvSpPr/>
          <p:nvPr/>
        </p:nvSpPr>
        <p:spPr>
          <a:xfrm>
            <a:off x="3261164" y="674459"/>
            <a:ext cx="4536017" cy="54435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4303" tIns="134303" rIns="134303" bIns="134303" anchor="ctr">
            <a:prstTxWarp prst="textNoShape">
              <a:avLst/>
            </a:prstTxWarp>
          </a:bodyPr>
          <a:lstStyle/>
          <a:p>
            <a:pPr algn="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2400" dirty="0">
                <a:solidFill>
                  <a:srgbClr val="FFFFFF"/>
                </a:solidFill>
                <a:ea typeface="Arial" pitchFamily="-84" charset="0"/>
                <a:cs typeface="Arial" pitchFamily="-84" charset="0"/>
              </a:rPr>
              <a:t>Formas de activarnos</a:t>
            </a:r>
            <a:endParaRPr lang="es-MX" sz="1500" i="1" dirty="0">
              <a:solidFill>
                <a:srgbClr val="FFFFFF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985" y="1284245"/>
            <a:ext cx="2283417" cy="190705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 32"/>
          <p:cNvSpPr/>
          <p:nvPr/>
        </p:nvSpPr>
        <p:spPr>
          <a:xfrm>
            <a:off x="19985" y="1284245"/>
            <a:ext cx="9124015" cy="1907054"/>
          </a:xfrm>
          <a:prstGeom prst="rect">
            <a:avLst/>
          </a:prstGeom>
          <a:solidFill>
            <a:schemeClr val="tx2">
              <a:lumMod val="1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725" tIns="85725" rIns="85725" bIns="85725" numCol="1" spcCol="1270" anchor="ctr" anchorCtr="0">
            <a:noAutofit/>
          </a:bodyPr>
          <a:lstStyle/>
          <a:p>
            <a:pPr algn="ctr" defTabSz="10001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9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46682" y="491870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684" y="1345645"/>
            <a:ext cx="1915285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Hidratación y Alimentación Sanas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06035" y="1332945"/>
            <a:ext cx="2133968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Respiración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10936" y="1332945"/>
            <a:ext cx="1905502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Descanso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78305" y="1332945"/>
            <a:ext cx="1748334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0125">
              <a:lnSpc>
                <a:spcPct val="90000"/>
              </a:lnSpc>
              <a:spcAft>
                <a:spcPct val="35000"/>
              </a:spcAft>
            </a:pPr>
            <a:r>
              <a:rPr lang="es-MX" sz="900" b="1" dirty="0">
                <a:solidFill>
                  <a:srgbClr val="FFFFFF"/>
                </a:solidFill>
              </a:rPr>
              <a:t>Relajación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11" y="3348019"/>
            <a:ext cx="1730991" cy="13289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90000"/>
                <a:lumOff val="1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Factores Protectores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Biológica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2554083" y="3534162"/>
            <a:ext cx="4347076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5">
                    <a:lumMod val="50000"/>
                  </a:schemeClr>
                </a:solidFill>
              </a:rPr>
              <a:t>Escuchar a nuestro cuerpo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5">
                    <a:lumMod val="50000"/>
                  </a:schemeClr>
                </a:solidFill>
              </a:rPr>
              <a:t>Buscar experiencias sensoriales</a:t>
            </a:r>
          </a:p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1650" b="1" dirty="0">
                <a:solidFill>
                  <a:schemeClr val="accent5">
                    <a:lumMod val="50000"/>
                  </a:schemeClr>
                </a:solidFill>
              </a:rPr>
              <a:t>Convivir con la naturaleza</a:t>
            </a:r>
            <a:endParaRPr lang="es-MX" sz="135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Picture 35"/>
          <p:cNvPicPr>
            <a:picLocks/>
          </p:cNvPicPr>
          <p:nvPr/>
        </p:nvPicPr>
        <p:blipFill>
          <a:blip r:embed="rId3"/>
          <a:srcRect t="32090" b="2985"/>
          <a:stretch>
            <a:fillRect/>
          </a:stretch>
        </p:blipFill>
        <p:spPr>
          <a:xfrm>
            <a:off x="89754" y="1606054"/>
            <a:ext cx="2129298" cy="1519368"/>
          </a:xfrm>
          <a:prstGeom prst="rect">
            <a:avLst/>
          </a:prstGeom>
        </p:spPr>
      </p:pic>
      <p:pic>
        <p:nvPicPr>
          <p:cNvPr id="19" name="Picture 3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60" y="1609958"/>
            <a:ext cx="2251440" cy="1519368"/>
          </a:xfrm>
          <a:prstGeom prst="rect">
            <a:avLst/>
          </a:prstGeom>
        </p:spPr>
      </p:pic>
      <p:pic>
        <p:nvPicPr>
          <p:cNvPr id="21" name="Picture 31"/>
          <p:cNvPicPr>
            <a:picLocks noChangeAspect="1"/>
          </p:cNvPicPr>
          <p:nvPr/>
        </p:nvPicPr>
        <p:blipFill>
          <a:blip r:embed="rId5"/>
          <a:srcRect l="9982"/>
          <a:stretch>
            <a:fillRect/>
          </a:stretch>
        </p:blipFill>
        <p:spPr>
          <a:xfrm>
            <a:off x="6996355" y="1609958"/>
            <a:ext cx="2050018" cy="1515464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igiene del sueño: consejos para dormir mej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77" y="1609958"/>
            <a:ext cx="2373382" cy="15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Equilibrio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Avenir Book"/>
              </a:rPr>
              <a:t>Bio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-</a:t>
            </a:r>
            <a:r>
              <a:rPr lang="es-MX" dirty="0" err="1">
                <a:solidFill>
                  <a:srgbClr val="002060"/>
                </a:solidFill>
                <a:latin typeface="Montserrat" panose="00000500000000000000" pitchFamily="2" charset="0"/>
                <a:cs typeface="Avenir Book"/>
              </a:rPr>
              <a:t>Psico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-</a:t>
            </a:r>
            <a:r>
              <a:rPr lang="es-MX" dirty="0">
                <a:solidFill>
                  <a:srgbClr val="FF6600"/>
                </a:solidFill>
                <a:latin typeface="Montserrat" panose="00000500000000000000" pitchFamily="2" charset="0"/>
                <a:cs typeface="Avenir Book"/>
              </a:rPr>
              <a:t>Social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5425366" y="369596"/>
            <a:ext cx="2540000" cy="2565400"/>
          </a:xfrm>
          <a:prstGeom prst="ellipse">
            <a:avLst/>
          </a:prstGeom>
          <a:solidFill>
            <a:srgbClr val="92D050">
              <a:alpha val="92000"/>
            </a:srgbClr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4" name="Elipse 43"/>
          <p:cNvSpPr/>
          <p:nvPr/>
        </p:nvSpPr>
        <p:spPr>
          <a:xfrm>
            <a:off x="3822144" y="1605660"/>
            <a:ext cx="2540000" cy="2565400"/>
          </a:xfrm>
          <a:prstGeom prst="ellipse">
            <a:avLst/>
          </a:prstGeom>
          <a:solidFill>
            <a:srgbClr val="FF6600">
              <a:alpha val="71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5" name="Elipse 44"/>
          <p:cNvSpPr/>
          <p:nvPr/>
        </p:nvSpPr>
        <p:spPr>
          <a:xfrm>
            <a:off x="5523762" y="2221881"/>
            <a:ext cx="2540000" cy="2565400"/>
          </a:xfrm>
          <a:prstGeom prst="ellipse">
            <a:avLst/>
          </a:prstGeom>
          <a:solidFill>
            <a:srgbClr val="002060">
              <a:alpha val="64000"/>
            </a:srgb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46" name="Marcador de contenido 2"/>
          <p:cNvSpPr txBox="1">
            <a:spLocks/>
          </p:cNvSpPr>
          <p:nvPr/>
        </p:nvSpPr>
        <p:spPr>
          <a:xfrm>
            <a:off x="6142839" y="3287130"/>
            <a:ext cx="1397918" cy="4103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31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Mental</a:t>
            </a:r>
          </a:p>
          <a:p>
            <a:pPr marL="0" indent="0" algn="ctr">
              <a:buNone/>
            </a:pPr>
            <a:endParaRPr lang="es-MX" sz="2315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chemeClr val="bg1"/>
              </a:solidFill>
            </a:endParaRPr>
          </a:p>
        </p:txBody>
      </p:sp>
      <p:sp>
        <p:nvSpPr>
          <p:cNvPr id="47" name="Marcador de contenido 2"/>
          <p:cNvSpPr txBox="1">
            <a:spLocks/>
          </p:cNvSpPr>
          <p:nvPr/>
        </p:nvSpPr>
        <p:spPr>
          <a:xfrm>
            <a:off x="5996407" y="1455077"/>
            <a:ext cx="1397918" cy="4103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315" b="1" dirty="0">
                <a:solidFill>
                  <a:schemeClr val="accent5">
                    <a:lumMod val="50000"/>
                  </a:schemeClr>
                </a:solidFill>
              </a:rPr>
              <a:t>Biológico</a:t>
            </a:r>
          </a:p>
          <a:p>
            <a:pPr marL="0" indent="0" algn="ctr">
              <a:buNone/>
            </a:pPr>
            <a:endParaRPr lang="es-MX" sz="231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Marcador de contenido 2"/>
          <p:cNvSpPr txBox="1">
            <a:spLocks/>
          </p:cNvSpPr>
          <p:nvPr/>
        </p:nvSpPr>
        <p:spPr>
          <a:xfrm>
            <a:off x="4303496" y="2635355"/>
            <a:ext cx="1397918" cy="4103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2009" indent="-252009" algn="l" defTabSz="1008035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026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3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78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315" b="1" dirty="0">
                <a:solidFill>
                  <a:srgbClr val="C00000"/>
                </a:solidFill>
              </a:rPr>
              <a:t>Social</a:t>
            </a:r>
          </a:p>
          <a:p>
            <a:pPr marL="0" indent="0" algn="ctr">
              <a:buNone/>
            </a:pPr>
            <a:endParaRPr lang="es-MX" sz="2315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MX" sz="2315" b="1" dirty="0">
              <a:solidFill>
                <a:srgbClr val="C00000"/>
              </a:solidFill>
            </a:endParaRPr>
          </a:p>
        </p:txBody>
      </p:sp>
      <p:pic>
        <p:nvPicPr>
          <p:cNvPr id="49" name="Picture 2" descr="Equilibrio | Icono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51" y="1455077"/>
            <a:ext cx="1967246" cy="19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11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Centro de Alto Rendimiento Deportivo de Sant Cugat - Residència  d'Estudiants l'Estació de Sabadell | Res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2537" y="860480"/>
            <a:ext cx="3927957" cy="1979387"/>
          </a:xfrm>
          <a:prstGeom prst="rect">
            <a:avLst/>
          </a:prstGeom>
          <a:noFill/>
          <a:ln>
            <a:solidFill>
              <a:srgbClr val="B7FF3F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51 Conector recto de flecha"/>
          <p:cNvCxnSpPr>
            <a:endCxn id="121" idx="3"/>
          </p:cNvCxnSpPr>
          <p:nvPr/>
        </p:nvCxnSpPr>
        <p:spPr>
          <a:xfrm flipH="1">
            <a:off x="1883545" y="1217688"/>
            <a:ext cx="596368" cy="1191"/>
          </a:xfrm>
          <a:prstGeom prst="straightConnector1">
            <a:avLst/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stCxn id="5122" idx="1"/>
            <a:endCxn id="29" idx="1"/>
          </p:cNvCxnSpPr>
          <p:nvPr/>
        </p:nvCxnSpPr>
        <p:spPr>
          <a:xfrm flipV="1">
            <a:off x="6480494" y="1243502"/>
            <a:ext cx="422684" cy="606672"/>
          </a:xfrm>
          <a:prstGeom prst="bentConnector3">
            <a:avLst>
              <a:gd name="adj1" fmla="val 50000"/>
            </a:avLst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5122" idx="2"/>
            <a:endCxn id="32" idx="3"/>
          </p:cNvCxnSpPr>
          <p:nvPr/>
        </p:nvCxnSpPr>
        <p:spPr>
          <a:xfrm rot="5400000">
            <a:off x="3722841" y="3037335"/>
            <a:ext cx="991143" cy="596207"/>
          </a:xfrm>
          <a:prstGeom prst="bentConnector2">
            <a:avLst/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stCxn id="5122" idx="1"/>
            <a:endCxn id="34" idx="1"/>
          </p:cNvCxnSpPr>
          <p:nvPr/>
        </p:nvCxnSpPr>
        <p:spPr>
          <a:xfrm>
            <a:off x="6480494" y="1850174"/>
            <a:ext cx="788600" cy="963634"/>
          </a:xfrm>
          <a:prstGeom prst="bentConnector3">
            <a:avLst>
              <a:gd name="adj1" fmla="val 50000"/>
            </a:avLst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>
            <a:stCxn id="5122" idx="2"/>
            <a:endCxn id="31" idx="0"/>
          </p:cNvCxnSpPr>
          <p:nvPr/>
        </p:nvCxnSpPr>
        <p:spPr>
          <a:xfrm rot="16200000" flipH="1">
            <a:off x="5336176" y="2020205"/>
            <a:ext cx="524330" cy="2163653"/>
          </a:xfrm>
          <a:prstGeom prst="bentConnector3">
            <a:avLst>
              <a:gd name="adj1" fmla="val 50000"/>
            </a:avLst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20 Rectángulo"/>
          <p:cNvSpPr/>
          <p:nvPr/>
        </p:nvSpPr>
        <p:spPr>
          <a:xfrm>
            <a:off x="658594" y="1018824"/>
            <a:ext cx="1224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/>
              <a:t>OBJETIVO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057547" y="4487055"/>
            <a:ext cx="1936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Frecuencia Cardíaca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859467" y="4482355"/>
            <a:ext cx="1641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Eliminación de Toxinas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238604" y="3460472"/>
            <a:ext cx="2454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Oxigenación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057810" y="1826237"/>
            <a:ext cx="2454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Conexiones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178" y="661241"/>
            <a:ext cx="1558070" cy="1164522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/>
          <a:srcRect r="17479" b="-7457"/>
          <a:stretch>
            <a:fillRect/>
          </a:stretch>
        </p:blipFill>
        <p:spPr bwMode="auto">
          <a:xfrm>
            <a:off x="7473696" y="1077633"/>
            <a:ext cx="1219200" cy="37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b="7295"/>
          <a:stretch>
            <a:fillRect/>
          </a:stretch>
        </p:blipFill>
        <p:spPr>
          <a:xfrm>
            <a:off x="6180324" y="3364197"/>
            <a:ext cx="999688" cy="1085079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13389" r="14644" b="6293"/>
          <a:stretch>
            <a:fillRect/>
          </a:stretch>
        </p:blipFill>
        <p:spPr>
          <a:xfrm>
            <a:off x="2617088" y="3194670"/>
            <a:ext cx="1303220" cy="1272679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590" y="3114318"/>
            <a:ext cx="1337224" cy="42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094" y="2167144"/>
            <a:ext cx="1517933" cy="1293327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22 Rectángulo"/>
          <p:cNvSpPr/>
          <p:nvPr/>
        </p:nvSpPr>
        <p:spPr>
          <a:xfrm>
            <a:off x="4218412" y="4487054"/>
            <a:ext cx="153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Equilibrio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10684" r="8974" b="9368"/>
          <a:stretch>
            <a:fillRect/>
          </a:stretch>
        </p:blipFill>
        <p:spPr>
          <a:xfrm>
            <a:off x="4925568" y="3362202"/>
            <a:ext cx="1018032" cy="1087074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6" name="66 Conector angular"/>
          <p:cNvCxnSpPr>
            <a:stCxn id="5122" idx="2"/>
            <a:endCxn id="45" idx="0"/>
          </p:cNvCxnSpPr>
          <p:nvPr/>
        </p:nvCxnSpPr>
        <p:spPr>
          <a:xfrm rot="16200000" flipH="1">
            <a:off x="4714382" y="2641999"/>
            <a:ext cx="522335" cy="918069"/>
          </a:xfrm>
          <a:prstGeom prst="bentConnector3">
            <a:avLst>
              <a:gd name="adj1" fmla="val 50000"/>
            </a:avLst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20 Rectángulo"/>
          <p:cNvSpPr/>
          <p:nvPr/>
        </p:nvSpPr>
        <p:spPr>
          <a:xfrm>
            <a:off x="223124" y="4249427"/>
            <a:ext cx="1936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i="1" dirty="0"/>
              <a:t>Asociaciones Afectivas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362" y="2736420"/>
            <a:ext cx="1776073" cy="1513007"/>
          </a:xfrm>
          <a:prstGeom prst="roundRect">
            <a:avLst>
              <a:gd name="adj" fmla="val 16667"/>
            </a:avLst>
          </a:prstGeom>
          <a:ln>
            <a:solidFill>
              <a:srgbClr val="B7FF3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5" name="66 Conector angular"/>
          <p:cNvCxnSpPr>
            <a:stCxn id="5122" idx="3"/>
            <a:endCxn id="61" idx="3"/>
          </p:cNvCxnSpPr>
          <p:nvPr/>
        </p:nvCxnSpPr>
        <p:spPr>
          <a:xfrm rot="10800000" flipV="1">
            <a:off x="2135435" y="1850174"/>
            <a:ext cx="417102" cy="1642750"/>
          </a:xfrm>
          <a:prstGeom prst="bentConnector3">
            <a:avLst>
              <a:gd name="adj1" fmla="val 50000"/>
            </a:avLst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66 Conector angular"/>
          <p:cNvCxnSpPr>
            <a:stCxn id="5122" idx="3"/>
            <a:endCxn id="61" idx="0"/>
          </p:cNvCxnSpPr>
          <p:nvPr/>
        </p:nvCxnSpPr>
        <p:spPr>
          <a:xfrm rot="10800000" flipV="1">
            <a:off x="1247399" y="1850174"/>
            <a:ext cx="1305138" cy="886246"/>
          </a:xfrm>
          <a:prstGeom prst="bentConnector2">
            <a:avLst/>
          </a:prstGeom>
          <a:ln>
            <a:solidFill>
              <a:srgbClr val="B7FF3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ítulo 3"/>
          <p:cNvSpPr txBox="1">
            <a:spLocks/>
          </p:cNvSpPr>
          <p:nvPr/>
        </p:nvSpPr>
        <p:spPr>
          <a:xfrm>
            <a:off x="457200" y="87448"/>
            <a:ext cx="8229600" cy="6285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MX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Protección </a:t>
            </a:r>
            <a:r>
              <a:rPr lang="es-MX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Ejercicio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09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092BCE8D-D870-2345-A328-783F7D2FE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600" dirty="0">
                <a:solidFill>
                  <a:srgbClr val="0070C0"/>
                </a:solidFill>
              </a:rPr>
              <a:t>Gracias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diana.tejadilla@salud.gob.mx</a:t>
            </a:r>
          </a:p>
        </p:txBody>
      </p:sp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857250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Salud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Mental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ounded Rectangle 1"/>
          <p:cNvSpPr/>
          <p:nvPr/>
        </p:nvSpPr>
        <p:spPr>
          <a:xfrm>
            <a:off x="1598057" y="1441755"/>
            <a:ext cx="6594968" cy="2245855"/>
          </a:xfrm>
          <a:prstGeom prst="roundRect">
            <a:avLst/>
          </a:prstGeom>
          <a:noFill/>
          <a:ln w="19050">
            <a:solidFill>
              <a:srgbClr val="5C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500" dirty="0">
                <a:solidFill>
                  <a:srgbClr val="621132"/>
                </a:solidFill>
                <a:latin typeface="Montserrat Medium" panose="00000600000000000000" pitchFamily="2" charset="0"/>
              </a:rPr>
              <a:t>DESARROLLA</a:t>
            </a:r>
            <a:r>
              <a:rPr lang="es-MX" sz="2500" dirty="0">
                <a:solidFill>
                  <a:schemeClr val="tx1"/>
                </a:solidFill>
                <a:latin typeface="Montserrat Medium" panose="00000600000000000000" pitchFamily="2" charset="0"/>
              </a:rPr>
              <a:t> sus </a:t>
            </a:r>
            <a:r>
              <a:rPr lang="es-MX" sz="2500" i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propias habilidades</a:t>
            </a:r>
            <a:r>
              <a:rPr lang="es-MX" sz="2500" i="1" dirty="0">
                <a:solidFill>
                  <a:schemeClr val="tx1"/>
                </a:solidFill>
                <a:latin typeface="Montserrat Medium" panose="00000600000000000000" pitchFamily="2" charset="0"/>
              </a:rPr>
              <a:t> </a:t>
            </a:r>
          </a:p>
          <a:p>
            <a:pPr algn="just"/>
            <a:r>
              <a:rPr lang="es-MX" sz="2500" dirty="0">
                <a:solidFill>
                  <a:srgbClr val="0070C0"/>
                </a:solidFill>
                <a:latin typeface="Montserrat Medium" panose="00000600000000000000" pitchFamily="2" charset="0"/>
              </a:rPr>
              <a:t>EFRENTA</a:t>
            </a:r>
            <a:r>
              <a:rPr lang="es-MX" sz="2500" dirty="0">
                <a:solidFill>
                  <a:srgbClr val="621132"/>
                </a:solidFill>
                <a:latin typeface="Montserrat Medium" panose="00000600000000000000" pitchFamily="2" charset="0"/>
              </a:rPr>
              <a:t> </a:t>
            </a:r>
            <a:r>
              <a:rPr lang="es-MX" sz="2500" dirty="0">
                <a:solidFill>
                  <a:schemeClr val="tx1"/>
                </a:solidFill>
                <a:latin typeface="Montserrat Medium" panose="00000600000000000000" pitchFamily="2" charset="0"/>
              </a:rPr>
              <a:t>el </a:t>
            </a:r>
            <a:r>
              <a:rPr lang="es-MX" sz="2500" i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estrés normal</a:t>
            </a:r>
            <a:r>
              <a:rPr lang="es-MX" sz="2500" i="1" dirty="0">
                <a:solidFill>
                  <a:schemeClr val="tx1"/>
                </a:solidFill>
                <a:latin typeface="Montserrat Medium" panose="00000600000000000000" pitchFamily="2" charset="0"/>
              </a:rPr>
              <a:t> </a:t>
            </a:r>
            <a:r>
              <a:rPr lang="es-MX" sz="2500" dirty="0">
                <a:solidFill>
                  <a:schemeClr val="tx1"/>
                </a:solidFill>
                <a:latin typeface="Montserrat Medium" panose="00000600000000000000" pitchFamily="2" charset="0"/>
              </a:rPr>
              <a:t>de la vida</a:t>
            </a:r>
          </a:p>
          <a:p>
            <a:pPr algn="just"/>
            <a:r>
              <a:rPr lang="es-MX" sz="2500" dirty="0">
                <a:solidFill>
                  <a:srgbClr val="621132"/>
                </a:solidFill>
                <a:latin typeface="Montserrat Medium" panose="00000600000000000000" pitchFamily="2" charset="0"/>
              </a:rPr>
              <a:t>TRABAJA</a:t>
            </a:r>
            <a:r>
              <a:rPr lang="es-MX" sz="2500" dirty="0">
                <a:solidFill>
                  <a:schemeClr val="tx1"/>
                </a:solidFill>
                <a:latin typeface="Montserrat Medium" panose="00000600000000000000" pitchFamily="2" charset="0"/>
              </a:rPr>
              <a:t> para </a:t>
            </a:r>
            <a:r>
              <a:rPr lang="es-MX" sz="2500" i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ser productivo</a:t>
            </a:r>
            <a:r>
              <a:rPr lang="es-MX" sz="2500" dirty="0">
                <a:solidFill>
                  <a:schemeClr val="tx1"/>
                </a:solidFill>
                <a:latin typeface="Montserrat Medium" panose="00000600000000000000" pitchFamily="2" charset="0"/>
              </a:rPr>
              <a:t> </a:t>
            </a:r>
          </a:p>
          <a:p>
            <a:pPr algn="just"/>
            <a:r>
              <a:rPr lang="es-MX" sz="2500" dirty="0">
                <a:solidFill>
                  <a:srgbClr val="000090"/>
                </a:solidFill>
                <a:latin typeface="Montserrat Medium" panose="00000600000000000000" pitchFamily="2" charset="0"/>
              </a:rPr>
              <a:t>CONTRIBUYE</a:t>
            </a:r>
            <a:r>
              <a:rPr lang="es-MX" sz="2500" dirty="0">
                <a:solidFill>
                  <a:srgbClr val="5C0000"/>
                </a:solidFill>
                <a:latin typeface="Montserrat Medium" panose="00000600000000000000" pitchFamily="2" charset="0"/>
              </a:rPr>
              <a:t> </a:t>
            </a:r>
            <a:r>
              <a:rPr lang="es-MX" sz="2500" i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en su comunidad</a:t>
            </a:r>
            <a:endParaRPr lang="es-MX" sz="2500" dirty="0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210661" y="1861230"/>
            <a:ext cx="1247271" cy="1138680"/>
            <a:chOff x="183626" y="2141332"/>
            <a:chExt cx="1407799" cy="1285232"/>
          </a:xfrm>
        </p:grpSpPr>
        <p:sp>
          <p:nvSpPr>
            <p:cNvPr id="13" name="Oval 20"/>
            <p:cNvSpPr/>
            <p:nvPr/>
          </p:nvSpPr>
          <p:spPr>
            <a:xfrm>
              <a:off x="257728" y="2141332"/>
              <a:ext cx="1271867" cy="128523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5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83626" y="2392621"/>
              <a:ext cx="1407799" cy="781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949" b="1" dirty="0">
                  <a:solidFill>
                    <a:srgbClr val="FFFFFF"/>
                  </a:solidFill>
                </a:rPr>
                <a:t>Salud Mental</a:t>
              </a:r>
              <a:endParaRPr lang="en-US" sz="1949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Picture 6" descr="Logoti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305683"/>
            <a:ext cx="923934" cy="8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066229" y="4000001"/>
            <a:ext cx="245612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600" i="1" dirty="0">
                <a:latin typeface="Montserrat" panose="00000500000000000000" pitchFamily="2" charset="0"/>
              </a:rPr>
              <a:t>Constitución de la Organización Mundial de la Salud, 1948</a:t>
            </a:r>
            <a:endParaRPr lang="en-US" sz="600" i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 err="1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Continum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Trastorno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5870" y="2876010"/>
            <a:ext cx="17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Activación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34609" y="1593197"/>
            <a:ext cx="17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Estrés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05238" y="2876010"/>
            <a:ext cx="219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Ansiedad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76308" y="1593197"/>
            <a:ext cx="273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Preocupación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98829" y="2876010"/>
            <a:ext cx="174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Angustia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22939" y="1170292"/>
            <a:ext cx="234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Trastorno de Ansiedad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65916" y="2802538"/>
            <a:ext cx="2348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buClr>
                <a:srgbClr val="990000"/>
              </a:buClr>
            </a:pPr>
            <a:r>
              <a:rPr lang="es-MX" sz="2800" dirty="0"/>
              <a:t>Otros Trastornos</a:t>
            </a: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2105458" y="2065617"/>
            <a:ext cx="1" cy="383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096719" y="2536768"/>
            <a:ext cx="1" cy="356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101475" y="2522052"/>
            <a:ext cx="1" cy="356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269678" y="2526113"/>
            <a:ext cx="1" cy="356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7540090" y="2509930"/>
            <a:ext cx="1" cy="356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4249623" y="2057123"/>
            <a:ext cx="1" cy="383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6393788" y="2055965"/>
            <a:ext cx="1" cy="3835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echa derecha 2"/>
          <p:cNvSpPr/>
          <p:nvPr/>
        </p:nvSpPr>
        <p:spPr>
          <a:xfrm>
            <a:off x="1" y="2353706"/>
            <a:ext cx="8686800" cy="292608"/>
          </a:xfrm>
          <a:prstGeom prst="rightArrow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53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2"/>
          <p:cNvSpPr/>
          <p:nvPr/>
        </p:nvSpPr>
        <p:spPr>
          <a:xfrm>
            <a:off x="-5844" y="911939"/>
            <a:ext cx="9144000" cy="1661771"/>
          </a:xfrm>
          <a:prstGeom prst="roundRect">
            <a:avLst>
              <a:gd name="adj" fmla="val 10000"/>
            </a:avLst>
          </a:prstGeom>
          <a:solidFill>
            <a:srgbClr val="99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ounded Rectangle 4"/>
          <p:cNvSpPr/>
          <p:nvPr/>
        </p:nvSpPr>
        <p:spPr>
          <a:xfrm>
            <a:off x="3447903" y="1504105"/>
            <a:ext cx="2156816" cy="54435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4303" tIns="134303" rIns="134303" bIns="134303" anchor="ctr">
            <a:prstTxWarp prst="textNoShape">
              <a:avLst/>
            </a:prstTxWarp>
          </a:bodyPr>
          <a:lstStyle/>
          <a:p>
            <a:pPr algn="ctr" defTabSz="1566863">
              <a:lnSpc>
                <a:spcPct val="90000"/>
              </a:lnSpc>
              <a:spcAft>
                <a:spcPct val="35000"/>
              </a:spcAft>
            </a:pPr>
            <a:r>
              <a:rPr lang="es-MX" sz="5000" dirty="0">
                <a:solidFill>
                  <a:schemeClr val="accent5">
                    <a:lumMod val="20000"/>
                    <a:lumOff val="80000"/>
                  </a:schemeClr>
                </a:solidFill>
                <a:ea typeface="Arial" pitchFamily="-84" charset="0"/>
                <a:cs typeface="Arial" pitchFamily="-84" charset="0"/>
              </a:rPr>
              <a:t>ESTRÉS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390038" y="2740214"/>
            <a:ext cx="827254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s-ES" sz="3750" dirty="0">
                <a:ea typeface="Calibri" pitchFamily="34" charset="0"/>
                <a:cs typeface="Calibri" pitchFamily="34" charset="0"/>
              </a:rPr>
              <a:t>Sobrevivir </a:t>
            </a:r>
          </a:p>
          <a:p>
            <a:pPr lvl="1" algn="ctr">
              <a:defRPr/>
            </a:pPr>
            <a:r>
              <a:rPr lang="es-ES" sz="3750" dirty="0">
                <a:ea typeface="Calibri" pitchFamily="34" charset="0"/>
                <a:cs typeface="Calibri" pitchFamily="34" charset="0"/>
              </a:rPr>
              <a:t>Alto Costo Biológico</a:t>
            </a:r>
          </a:p>
          <a:p>
            <a:pPr lvl="1" algn="ctr">
              <a:defRPr/>
            </a:pPr>
            <a:r>
              <a:rPr lang="es-ES" sz="3750" dirty="0">
                <a:ea typeface="Calibri" pitchFamily="34" charset="0"/>
                <a:cs typeface="Calibri" pitchFamily="34" charset="0"/>
              </a:rPr>
              <a:t>Susto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70110" y="4955127"/>
            <a:ext cx="827532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7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Sapolsky</a:t>
            </a:r>
            <a:r>
              <a:rPr lang="es-MX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, 2018</a:t>
            </a:r>
          </a:p>
        </p:txBody>
      </p:sp>
      <p:sp>
        <p:nvSpPr>
          <p:cNvPr id="14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Herencia Evolutiva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Estrés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2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3.bp.blogspot.com/_3MH8UjUHOLc/TDu8YYNwdNI/AAAAAAAAm1w/c-Vw_yld5O8/s400/zebras_know_how_to_protect_themselves_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226"/>
            <a:ext cx="9144000" cy="45012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Escape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Sobrevivir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6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494"/>
            <a:ext cx="9144000" cy="449700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Paralizarse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Sobrevivir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5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57200" y="87448"/>
            <a:ext cx="8229600" cy="62856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Pelear </a:t>
            </a:r>
            <a:r>
              <a:rPr lang="es-MX" dirty="0">
                <a:solidFill>
                  <a:srgbClr val="002060"/>
                </a:solidFill>
                <a:latin typeface="Montserrat" panose="00000500000000000000" pitchFamily="2" charset="0"/>
                <a:cs typeface="Avenir Book"/>
                <a:sym typeface="Wingdings" panose="05000000000000000000" pitchFamily="2" charset="2"/>
              </a:rPr>
              <a:t></a:t>
            </a:r>
            <a:r>
              <a:rPr lang="es-MX" dirty="0">
                <a:solidFill>
                  <a:srgbClr val="0070C0"/>
                </a:solidFill>
                <a:latin typeface="Montserrat" panose="00000500000000000000" pitchFamily="2" charset="0"/>
                <a:cs typeface="Avenir Book"/>
              </a:rPr>
              <a:t> </a:t>
            </a: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  <a:cs typeface="Avenir Book"/>
              </a:rPr>
              <a:t>Sobrevivir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Picture 2" descr="renos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27"/>
            <a:ext cx="9144000" cy="4501273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522290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941</Words>
  <Application>Microsoft Office PowerPoint</Application>
  <PresentationFormat>Presentación en pantalla (16:9)</PresentationFormat>
  <Paragraphs>246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Montserrat</vt:lpstr>
      <vt:lpstr>Montserrat Medium</vt:lpstr>
      <vt:lpstr>Montserrat SemiBold</vt:lpstr>
      <vt:lpstr>Wingdings</vt:lpstr>
      <vt:lpstr>Zapf Dingbats</vt:lpstr>
      <vt:lpstr>Tema de Office</vt:lpstr>
      <vt:lpstr>Panorama Nacional de la Conducta Suicida</vt:lpstr>
      <vt:lpstr>Salud  OMS</vt:lpstr>
      <vt:lpstr>Equilibrio  Bio-Psico-Social</vt:lpstr>
      <vt:lpstr>Salud  Mental</vt:lpstr>
      <vt:lpstr>Continum  Trastorno</vt:lpstr>
      <vt:lpstr>Herencia Evolutiva  Estrés</vt:lpstr>
      <vt:lpstr>Escape  Sobrevivir</vt:lpstr>
      <vt:lpstr>Paralizarse  Sobrevivir</vt:lpstr>
      <vt:lpstr>Pelear  Sobrevivir</vt:lpstr>
      <vt:lpstr>Normal  Anormal</vt:lpstr>
      <vt:lpstr>Estrés  Andiedad</vt:lpstr>
      <vt:lpstr>Conducta  Suicida</vt:lpstr>
      <vt:lpstr>Mundo  Suicidio</vt:lpstr>
      <vt:lpstr>Presentación de PowerPoint</vt:lpstr>
      <vt:lpstr>Tasa de Mortalidad  México</vt:lpstr>
      <vt:lpstr>Tasa de Mortalidad  México</vt:lpstr>
      <vt:lpstr>Evolución Suicidios  México</vt:lpstr>
      <vt:lpstr>Mundo  Suicidio</vt:lpstr>
      <vt:lpstr>Por Cada 10 Suicidios  México</vt:lpstr>
      <vt:lpstr>10 Suicidios  México</vt:lpstr>
      <vt:lpstr>Mortalidad  Suicidio</vt:lpstr>
      <vt:lpstr>Mitos  Hechos</vt:lpstr>
      <vt:lpstr>Nivel  Riesgo</vt:lpstr>
      <vt:lpstr>Factores  Riesgo</vt:lpstr>
      <vt:lpstr>Señales Alerta</vt:lpstr>
      <vt:lpstr>Factores  Protectores</vt:lpstr>
      <vt:lpstr>Factores Protectores  Mentales</vt:lpstr>
      <vt:lpstr>Factores Protectores  Sociales</vt:lpstr>
      <vt:lpstr>Factores Protectores  Biológica</vt:lpstr>
      <vt:lpstr>Presentación de PowerPoint</vt:lpstr>
      <vt:lpstr>Gracias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ARTURO RAMIREZ JAIME</cp:lastModifiedBy>
  <cp:revision>36</cp:revision>
  <dcterms:created xsi:type="dcterms:W3CDTF">2019-07-10T20:07:53Z</dcterms:created>
  <dcterms:modified xsi:type="dcterms:W3CDTF">2021-03-03T23:29:44Z</dcterms:modified>
</cp:coreProperties>
</file>